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embeddedFontLst>
    <p:embeddedFont>
      <p:font typeface="Source Han Sans CN Regular" panose="020B0A00000000000000" charset="-122"/>
      <p:bold r:id="rId23"/>
    </p:embeddedFont>
    <p:embeddedFont>
      <p:font typeface="Source Han Sans" panose="020B0400000000000000" charset="-122"/>
      <p:regular r:id="rId24"/>
    </p:embeddedFont>
    <p:embeddedFont>
      <p:font typeface="OPPOSans H" panose="00020600040101010101" charset="-122"/>
      <p:regular r:id="rId25"/>
    </p:embeddedFont>
    <p:embeddedFont>
      <p:font typeface="OPPOSans M" panose="00020600040101010101" charset="-122"/>
      <p:regular r:id="rId26"/>
    </p:embeddedFont>
    <p:embeddedFont>
      <p:font typeface="Source Han Sans CN Bold" panose="020B0800000000000000" charset="-122"/>
      <p:bold r:id="rId27"/>
    </p:embeddedFont>
    <p:embeddedFont>
      <p:font typeface="等线" panose="02010600030101010101" charset="-122"/>
      <p:regular r:id="rId2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916674" y="1895384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33291" y="2311060"/>
            <a:ext cx="5904756" cy="201061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5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美味烹饪之旅 - 成果展示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3289" y="831270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426022" y="4759105"/>
            <a:ext cx="1303866" cy="46696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4148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主讲人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408373" y="4759105"/>
            <a:ext cx="1340068" cy="46696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728100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AiPPT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92145" y="4759105"/>
            <a:ext cx="1303866" cy="46696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190271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dist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990812" y="4759105"/>
            <a:ext cx="1340068" cy="46696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117941" y="4862412"/>
            <a:ext cx="1085810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</a:t>
            </a:r>
            <a:endParaRPr kumimoji="1"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33290" y="1518658"/>
            <a:ext cx="3246452" cy="607063"/>
          </a:xfrm>
          <a:custGeom>
            <a:avLst/>
            <a:gdLst>
              <a:gd name="connsiteX0" fmla="*/ 442228 w 4729895"/>
              <a:gd name="connsiteY0" fmla="*/ 0 h 884456"/>
              <a:gd name="connsiteX1" fmla="*/ 849703 w 4729895"/>
              <a:gd name="connsiteY1" fmla="*/ 270093 h 884456"/>
              <a:gd name="connsiteX2" fmla="*/ 850081 w 4729895"/>
              <a:gd name="connsiteY2" fmla="*/ 271310 h 884456"/>
              <a:gd name="connsiteX3" fmla="*/ 850458 w 4729895"/>
              <a:gd name="connsiteY3" fmla="*/ 270093 h 884456"/>
              <a:gd name="connsiteX4" fmla="*/ 1257933 w 4729895"/>
              <a:gd name="connsiteY4" fmla="*/ 0 h 884456"/>
              <a:gd name="connsiteX5" fmla="*/ 1570636 w 4729895"/>
              <a:gd name="connsiteY5" fmla="*/ 129526 h 884456"/>
              <a:gd name="connsiteX6" fmla="*/ 1605329 w 4729895"/>
              <a:gd name="connsiteY6" fmla="*/ 171575 h 884456"/>
              <a:gd name="connsiteX7" fmla="*/ 1640023 w 4729895"/>
              <a:gd name="connsiteY7" fmla="*/ 129526 h 884456"/>
              <a:gd name="connsiteX8" fmla="*/ 1952725 w 4729895"/>
              <a:gd name="connsiteY8" fmla="*/ 0 h 884456"/>
              <a:gd name="connsiteX9" fmla="*/ 2360200 w 4729895"/>
              <a:gd name="connsiteY9" fmla="*/ 270093 h 884456"/>
              <a:gd name="connsiteX10" fmla="*/ 2360578 w 4729895"/>
              <a:gd name="connsiteY10" fmla="*/ 271310 h 884456"/>
              <a:gd name="connsiteX11" fmla="*/ 2360956 w 4729895"/>
              <a:gd name="connsiteY11" fmla="*/ 270093 h 884456"/>
              <a:gd name="connsiteX12" fmla="*/ 2768431 w 4729895"/>
              <a:gd name="connsiteY12" fmla="*/ 0 h 884456"/>
              <a:gd name="connsiteX13" fmla="*/ 3081133 w 4729895"/>
              <a:gd name="connsiteY13" fmla="*/ 129526 h 884456"/>
              <a:gd name="connsiteX14" fmla="*/ 3120196 w 4729895"/>
              <a:gd name="connsiteY14" fmla="*/ 176871 h 884456"/>
              <a:gd name="connsiteX15" fmla="*/ 3159260 w 4729895"/>
              <a:gd name="connsiteY15" fmla="*/ 129526 h 884456"/>
              <a:gd name="connsiteX16" fmla="*/ 3471962 w 4729895"/>
              <a:gd name="connsiteY16" fmla="*/ 0 h 884456"/>
              <a:gd name="connsiteX17" fmla="*/ 3879437 w 4729895"/>
              <a:gd name="connsiteY17" fmla="*/ 270093 h 884456"/>
              <a:gd name="connsiteX18" fmla="*/ 3879815 w 4729895"/>
              <a:gd name="connsiteY18" fmla="*/ 271310 h 884456"/>
              <a:gd name="connsiteX19" fmla="*/ 3880193 w 4729895"/>
              <a:gd name="connsiteY19" fmla="*/ 270093 h 884456"/>
              <a:gd name="connsiteX20" fmla="*/ 4287668 w 4729895"/>
              <a:gd name="connsiteY20" fmla="*/ 0 h 884456"/>
              <a:gd name="connsiteX21" fmla="*/ 4729895 w 4729895"/>
              <a:gd name="connsiteY21" fmla="*/ 442228 h 884456"/>
              <a:gd name="connsiteX22" fmla="*/ 4287668 w 4729895"/>
              <a:gd name="connsiteY22" fmla="*/ 884456 h 884456"/>
              <a:gd name="connsiteX23" fmla="*/ 3880193 w 4729895"/>
              <a:gd name="connsiteY23" fmla="*/ 614363 h 884456"/>
              <a:gd name="connsiteX24" fmla="*/ 3879815 w 4729895"/>
              <a:gd name="connsiteY24" fmla="*/ 613146 h 884456"/>
              <a:gd name="connsiteX25" fmla="*/ 3879437 w 4729895"/>
              <a:gd name="connsiteY25" fmla="*/ 614363 h 884456"/>
              <a:gd name="connsiteX26" fmla="*/ 3471962 w 4729895"/>
              <a:gd name="connsiteY26" fmla="*/ 884456 h 884456"/>
              <a:gd name="connsiteX27" fmla="*/ 3159260 w 4729895"/>
              <a:gd name="connsiteY27" fmla="*/ 754930 h 884456"/>
              <a:gd name="connsiteX28" fmla="*/ 3120196 w 4729895"/>
              <a:gd name="connsiteY28" fmla="*/ 707585 h 884456"/>
              <a:gd name="connsiteX29" fmla="*/ 3081133 w 4729895"/>
              <a:gd name="connsiteY29" fmla="*/ 754930 h 884456"/>
              <a:gd name="connsiteX30" fmla="*/ 2768431 w 4729895"/>
              <a:gd name="connsiteY30" fmla="*/ 884456 h 884456"/>
              <a:gd name="connsiteX31" fmla="*/ 2360956 w 4729895"/>
              <a:gd name="connsiteY31" fmla="*/ 614363 h 884456"/>
              <a:gd name="connsiteX32" fmla="*/ 2360578 w 4729895"/>
              <a:gd name="connsiteY32" fmla="*/ 613146 h 884456"/>
              <a:gd name="connsiteX33" fmla="*/ 2360200 w 4729895"/>
              <a:gd name="connsiteY33" fmla="*/ 614363 h 884456"/>
              <a:gd name="connsiteX34" fmla="*/ 1952725 w 4729895"/>
              <a:gd name="connsiteY34" fmla="*/ 884456 h 884456"/>
              <a:gd name="connsiteX35" fmla="*/ 1640023 w 4729895"/>
              <a:gd name="connsiteY35" fmla="*/ 754930 h 884456"/>
              <a:gd name="connsiteX36" fmla="*/ 1605329 w 4729895"/>
              <a:gd name="connsiteY36" fmla="*/ 712881 h 884456"/>
              <a:gd name="connsiteX37" fmla="*/ 1570636 w 4729895"/>
              <a:gd name="connsiteY37" fmla="*/ 754930 h 884456"/>
              <a:gd name="connsiteX38" fmla="*/ 1257933 w 4729895"/>
              <a:gd name="connsiteY38" fmla="*/ 884456 h 884456"/>
              <a:gd name="connsiteX39" fmla="*/ 850458 w 4729895"/>
              <a:gd name="connsiteY39" fmla="*/ 614363 h 884456"/>
              <a:gd name="connsiteX40" fmla="*/ 850081 w 4729895"/>
              <a:gd name="connsiteY40" fmla="*/ 613146 h 884456"/>
              <a:gd name="connsiteX41" fmla="*/ 849703 w 4729895"/>
              <a:gd name="connsiteY41" fmla="*/ 614363 h 884456"/>
              <a:gd name="connsiteX42" fmla="*/ 442228 w 4729895"/>
              <a:gd name="connsiteY42" fmla="*/ 884456 h 884456"/>
              <a:gd name="connsiteX43" fmla="*/ 0 w 4729895"/>
              <a:gd name="connsiteY43" fmla="*/ 442228 h 884456"/>
              <a:gd name="connsiteX44" fmla="*/ 442228 w 4729895"/>
              <a:gd name="connsiteY44" fmla="*/ 0 h 884456"/>
            </a:gdLst>
            <a:ahLst/>
            <a:cxnLst/>
            <a:rect l="l" t="t" r="r" b="b"/>
            <a:pathLst>
              <a:path w="4729895" h="884456">
                <a:moveTo>
                  <a:pt x="442228" y="0"/>
                </a:moveTo>
                <a:cubicBezTo>
                  <a:pt x="625404" y="0"/>
                  <a:pt x="782569" y="111371"/>
                  <a:pt x="849703" y="270093"/>
                </a:cubicBezTo>
                <a:lnTo>
                  <a:pt x="850081" y="271310"/>
                </a:lnTo>
                <a:lnTo>
                  <a:pt x="850458" y="270093"/>
                </a:lnTo>
                <a:cubicBezTo>
                  <a:pt x="917592" y="111371"/>
                  <a:pt x="1074757" y="0"/>
                  <a:pt x="1257933" y="0"/>
                </a:cubicBezTo>
                <a:cubicBezTo>
                  <a:pt x="1380051" y="0"/>
                  <a:pt x="1490608" y="49498"/>
                  <a:pt x="1570636" y="129526"/>
                </a:cubicBezTo>
                <a:lnTo>
                  <a:pt x="1605329" y="171575"/>
                </a:lnTo>
                <a:lnTo>
                  <a:pt x="1640023" y="129526"/>
                </a:lnTo>
                <a:cubicBezTo>
                  <a:pt x="1720050" y="49498"/>
                  <a:pt x="1830607" y="0"/>
                  <a:pt x="1952725" y="0"/>
                </a:cubicBezTo>
                <a:cubicBezTo>
                  <a:pt x="2135901" y="0"/>
                  <a:pt x="2293066" y="111371"/>
                  <a:pt x="2360200" y="270093"/>
                </a:cubicBezTo>
                <a:lnTo>
                  <a:pt x="2360578" y="271310"/>
                </a:lnTo>
                <a:lnTo>
                  <a:pt x="2360956" y="270093"/>
                </a:lnTo>
                <a:cubicBezTo>
                  <a:pt x="2428089" y="111371"/>
                  <a:pt x="2585254" y="0"/>
                  <a:pt x="2768431" y="0"/>
                </a:cubicBezTo>
                <a:cubicBezTo>
                  <a:pt x="2890548" y="0"/>
                  <a:pt x="3001105" y="49498"/>
                  <a:pt x="3081133" y="129526"/>
                </a:cubicBezTo>
                <a:lnTo>
                  <a:pt x="3120196" y="176871"/>
                </a:lnTo>
                <a:lnTo>
                  <a:pt x="3159260" y="129526"/>
                </a:lnTo>
                <a:cubicBezTo>
                  <a:pt x="3239287" y="49498"/>
                  <a:pt x="3349844" y="0"/>
                  <a:pt x="3471962" y="0"/>
                </a:cubicBezTo>
                <a:cubicBezTo>
                  <a:pt x="3655138" y="0"/>
                  <a:pt x="3812303" y="111371"/>
                  <a:pt x="3879437" y="270093"/>
                </a:cubicBezTo>
                <a:lnTo>
                  <a:pt x="3879815" y="271310"/>
                </a:lnTo>
                <a:lnTo>
                  <a:pt x="3880193" y="270093"/>
                </a:lnTo>
                <a:cubicBezTo>
                  <a:pt x="3947326" y="111371"/>
                  <a:pt x="4104491" y="0"/>
                  <a:pt x="4287668" y="0"/>
                </a:cubicBezTo>
                <a:cubicBezTo>
                  <a:pt x="4531903" y="0"/>
                  <a:pt x="4729895" y="197993"/>
                  <a:pt x="4729895" y="442228"/>
                </a:cubicBezTo>
                <a:cubicBezTo>
                  <a:pt x="4729895" y="686464"/>
                  <a:pt x="4531903" y="884456"/>
                  <a:pt x="4287668" y="884456"/>
                </a:cubicBezTo>
                <a:cubicBezTo>
                  <a:pt x="4104491" y="884456"/>
                  <a:pt x="3947326" y="773086"/>
                  <a:pt x="3880193" y="614363"/>
                </a:cubicBezTo>
                <a:lnTo>
                  <a:pt x="3879815" y="613146"/>
                </a:lnTo>
                <a:lnTo>
                  <a:pt x="3879437" y="614363"/>
                </a:lnTo>
                <a:cubicBezTo>
                  <a:pt x="3812303" y="773086"/>
                  <a:pt x="3655138" y="884456"/>
                  <a:pt x="3471962" y="884456"/>
                </a:cubicBezTo>
                <a:cubicBezTo>
                  <a:pt x="3349844" y="884456"/>
                  <a:pt x="3239287" y="834958"/>
                  <a:pt x="3159260" y="754930"/>
                </a:cubicBezTo>
                <a:lnTo>
                  <a:pt x="3120196" y="707585"/>
                </a:lnTo>
                <a:lnTo>
                  <a:pt x="3081133" y="754930"/>
                </a:lnTo>
                <a:cubicBezTo>
                  <a:pt x="3001105" y="834958"/>
                  <a:pt x="2890548" y="884456"/>
                  <a:pt x="2768431" y="884456"/>
                </a:cubicBezTo>
                <a:cubicBezTo>
                  <a:pt x="2585254" y="884456"/>
                  <a:pt x="2428089" y="773086"/>
                  <a:pt x="2360956" y="614363"/>
                </a:cubicBezTo>
                <a:lnTo>
                  <a:pt x="2360578" y="613146"/>
                </a:lnTo>
                <a:lnTo>
                  <a:pt x="2360200" y="614363"/>
                </a:lnTo>
                <a:cubicBezTo>
                  <a:pt x="2293066" y="773086"/>
                  <a:pt x="2135901" y="884456"/>
                  <a:pt x="1952725" y="884456"/>
                </a:cubicBezTo>
                <a:cubicBezTo>
                  <a:pt x="1830607" y="884456"/>
                  <a:pt x="1720050" y="834958"/>
                  <a:pt x="1640023" y="754930"/>
                </a:cubicBezTo>
                <a:lnTo>
                  <a:pt x="1605329" y="712881"/>
                </a:lnTo>
                <a:lnTo>
                  <a:pt x="1570636" y="754930"/>
                </a:lnTo>
                <a:cubicBezTo>
                  <a:pt x="1490608" y="834958"/>
                  <a:pt x="1380051" y="884456"/>
                  <a:pt x="1257933" y="884456"/>
                </a:cubicBezTo>
                <a:cubicBezTo>
                  <a:pt x="1074757" y="884456"/>
                  <a:pt x="917592" y="773086"/>
                  <a:pt x="850458" y="614363"/>
                </a:cubicBezTo>
                <a:lnTo>
                  <a:pt x="850081" y="613146"/>
                </a:lnTo>
                <a:lnTo>
                  <a:pt x="849703" y="614363"/>
                </a:lnTo>
                <a:cubicBezTo>
                  <a:pt x="782569" y="773086"/>
                  <a:pt x="625404" y="884456"/>
                  <a:pt x="442228" y="884456"/>
                </a:cubicBezTo>
                <a:cubicBezTo>
                  <a:pt x="197992" y="884456"/>
                  <a:pt x="0" y="686464"/>
                  <a:pt x="0" y="442228"/>
                </a:cubicBezTo>
                <a:cubicBezTo>
                  <a:pt x="0" y="197993"/>
                  <a:pt x="197992" y="0"/>
                  <a:pt x="44222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3952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D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100862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E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578084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S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118358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I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2623059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G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3214570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N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成品展示 - 主菜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04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207117" y="2746737"/>
            <a:ext cx="2508424" cy="636607"/>
          </a:xfrm>
          <a:custGeom>
            <a:avLst/>
            <a:gdLst>
              <a:gd name="connsiteX0" fmla="*/ 318304 w 2508424"/>
              <a:gd name="connsiteY0" fmla="*/ 0 h 636607"/>
              <a:gd name="connsiteX1" fmla="*/ 2508424 w 2508424"/>
              <a:gd name="connsiteY1" fmla="*/ 0 h 636607"/>
              <a:gd name="connsiteX2" fmla="*/ 2508424 w 2508424"/>
              <a:gd name="connsiteY2" fmla="*/ 636607 h 636607"/>
              <a:gd name="connsiteX3" fmla="*/ 318304 w 2508424"/>
              <a:gd name="connsiteY3" fmla="*/ 636607 h 636607"/>
              <a:gd name="connsiteX4" fmla="*/ 6467 w 2508424"/>
              <a:gd name="connsiteY4" fmla="*/ 382452 h 636607"/>
              <a:gd name="connsiteX5" fmla="*/ 0 w 2508424"/>
              <a:gd name="connsiteY5" fmla="*/ 318304 h 636607"/>
              <a:gd name="connsiteX6" fmla="*/ 6467 w 2508424"/>
              <a:gd name="connsiteY6" fmla="*/ 254155 h 636607"/>
              <a:gd name="connsiteX7" fmla="*/ 318304 w 2508424"/>
              <a:gd name="connsiteY7" fmla="*/ 0 h 636607"/>
            </a:gdLst>
            <a:ahLst/>
            <a:cxnLst/>
            <a:rect l="l" t="t" r="r" b="b"/>
            <a:pathLst>
              <a:path w="2508424" h="636607">
                <a:moveTo>
                  <a:pt x="318304" y="0"/>
                </a:moveTo>
                <a:lnTo>
                  <a:pt x="2508424" y="0"/>
                </a:lnTo>
                <a:lnTo>
                  <a:pt x="2508424" y="636607"/>
                </a:lnTo>
                <a:lnTo>
                  <a:pt x="318304" y="636607"/>
                </a:lnTo>
                <a:cubicBezTo>
                  <a:pt x="164484" y="636607"/>
                  <a:pt x="36148" y="527498"/>
                  <a:pt x="6467" y="382452"/>
                </a:cubicBezTo>
                <a:lnTo>
                  <a:pt x="0" y="318304"/>
                </a:lnTo>
                <a:lnTo>
                  <a:pt x="6467" y="254155"/>
                </a:lnTo>
                <a:cubicBezTo>
                  <a:pt x="36148" y="109109"/>
                  <a:pt x="164484" y="0"/>
                  <a:pt x="318304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821354" y="2746737"/>
            <a:ext cx="2520000" cy="636607"/>
          </a:xfrm>
          <a:custGeom>
            <a:avLst/>
            <a:gdLst>
              <a:gd name="connsiteX0" fmla="*/ 0 w 2520000"/>
              <a:gd name="connsiteY0" fmla="*/ 0 h 636607"/>
              <a:gd name="connsiteX1" fmla="*/ 2520000 w 2520000"/>
              <a:gd name="connsiteY1" fmla="*/ 0 h 636607"/>
              <a:gd name="connsiteX2" fmla="*/ 2520000 w 2520000"/>
              <a:gd name="connsiteY2" fmla="*/ 636607 h 636607"/>
              <a:gd name="connsiteX3" fmla="*/ 0 w 2520000"/>
              <a:gd name="connsiteY3" fmla="*/ 636607 h 636607"/>
              <a:gd name="connsiteX4" fmla="*/ 0 w 2520000"/>
              <a:gd name="connsiteY4" fmla="*/ 0 h 636607"/>
            </a:gdLst>
            <a:ahLst/>
            <a:cxnLst/>
            <a:rect l="l" t="t" r="r" b="b"/>
            <a:pathLst>
              <a:path w="2520000" h="636607">
                <a:moveTo>
                  <a:pt x="0" y="0"/>
                </a:moveTo>
                <a:lnTo>
                  <a:pt x="2520000" y="0"/>
                </a:lnTo>
                <a:lnTo>
                  <a:pt x="2520000" y="636607"/>
                </a:lnTo>
                <a:lnTo>
                  <a:pt x="0" y="636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447167" y="2746736"/>
            <a:ext cx="2525016" cy="636608"/>
          </a:xfrm>
          <a:custGeom>
            <a:avLst/>
            <a:gdLst>
              <a:gd name="connsiteX0" fmla="*/ 0 w 2525016"/>
              <a:gd name="connsiteY0" fmla="*/ 0 h 636608"/>
              <a:gd name="connsiteX1" fmla="*/ 2206712 w 2525016"/>
              <a:gd name="connsiteY1" fmla="*/ 0 h 636608"/>
              <a:gd name="connsiteX2" fmla="*/ 2525016 w 2525016"/>
              <a:gd name="connsiteY2" fmla="*/ 318304 h 636608"/>
              <a:gd name="connsiteX3" fmla="*/ 2525015 w 2525016"/>
              <a:gd name="connsiteY3" fmla="*/ 318304 h 636608"/>
              <a:gd name="connsiteX4" fmla="*/ 2206711 w 2525016"/>
              <a:gd name="connsiteY4" fmla="*/ 636608 h 636608"/>
              <a:gd name="connsiteX5" fmla="*/ 0 w 2525016"/>
              <a:gd name="connsiteY5" fmla="*/ 636608 h 636608"/>
              <a:gd name="connsiteX6" fmla="*/ 0 w 2525016"/>
              <a:gd name="connsiteY6" fmla="*/ 0 h 636608"/>
            </a:gdLst>
            <a:ahLst/>
            <a:cxnLst/>
            <a:rect l="l" t="t" r="r" b="b"/>
            <a:pathLst>
              <a:path w="2525016" h="636608">
                <a:moveTo>
                  <a:pt x="0" y="0"/>
                </a:moveTo>
                <a:lnTo>
                  <a:pt x="2206712" y="0"/>
                </a:lnTo>
                <a:cubicBezTo>
                  <a:pt x="2382506" y="0"/>
                  <a:pt x="2525016" y="142510"/>
                  <a:pt x="2525016" y="318304"/>
                </a:cubicBezTo>
                <a:lnTo>
                  <a:pt x="2525015" y="318304"/>
                </a:lnTo>
                <a:cubicBezTo>
                  <a:pt x="2525015" y="494098"/>
                  <a:pt x="2382505" y="636608"/>
                  <a:pt x="2206711" y="636608"/>
                </a:cubicBezTo>
                <a:lnTo>
                  <a:pt x="0" y="63660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417277" y="2852128"/>
            <a:ext cx="2088105" cy="4495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色泽与摆盘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037302" y="2852128"/>
            <a:ext cx="2088105" cy="4495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菜品特色介绍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665623" y="2852128"/>
            <a:ext cx="2088105" cy="4495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创作灵感来源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941522" y="3879893"/>
            <a:ext cx="2279664" cy="13795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1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主菜采用独特的口味组合，如酸甜咕噜肉，酸甜适中，令人回味无穷。
使用特殊食材，如松茸，增添独特风味，提升菜品档次。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V="1">
            <a:off x="2308682" y="2331624"/>
            <a:ext cx="7594598" cy="286512"/>
          </a:xfrm>
          <a:custGeom>
            <a:avLst/>
            <a:gdLst>
              <a:gd name="connsiteX0" fmla="*/ 0 w 7396223"/>
              <a:gd name="connsiteY0" fmla="*/ 0 h 286512"/>
              <a:gd name="connsiteX1" fmla="*/ 7390301 w 7396223"/>
              <a:gd name="connsiteY1" fmla="*/ 0 h 286512"/>
              <a:gd name="connsiteX2" fmla="*/ 7396223 w 7396223"/>
              <a:gd name="connsiteY2" fmla="*/ 2701 h 286512"/>
              <a:gd name="connsiteX3" fmla="*/ 6773928 w 7396223"/>
              <a:gd name="connsiteY3" fmla="*/ 286512 h 286512"/>
              <a:gd name="connsiteX4" fmla="*/ 6773928 w 7396223"/>
              <a:gd name="connsiteY4" fmla="*/ 153896 h 286512"/>
              <a:gd name="connsiteX5" fmla="*/ 0 w 7396223"/>
              <a:gd name="connsiteY5" fmla="*/ 153896 h 286512"/>
              <a:gd name="connsiteX6" fmla="*/ 0 w 7396223"/>
              <a:gd name="connsiteY6" fmla="*/ 0 h 286512"/>
            </a:gdLst>
            <a:ahLst/>
            <a:cxnLst/>
            <a:rect l="l" t="t" r="r" b="b"/>
            <a:pathLst>
              <a:path w="7396223" h="286512">
                <a:moveTo>
                  <a:pt x="0" y="0"/>
                </a:moveTo>
                <a:lnTo>
                  <a:pt x="7390301" y="0"/>
                </a:lnTo>
                <a:lnTo>
                  <a:pt x="7396223" y="2701"/>
                </a:lnTo>
                <a:lnTo>
                  <a:pt x="6773928" y="286512"/>
                </a:lnTo>
                <a:lnTo>
                  <a:pt x="6773928" y="153896"/>
                </a:lnTo>
                <a:lnTo>
                  <a:pt x="0" y="15389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3000">
                <a:schemeClr val="accent2">
                  <a:alpha val="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569843" y="3879893"/>
            <a:ext cx="2279664" cy="13795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1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创作灵感来源于传统菜谱，结合现代口味进行改良，推陈出新。
受到某道地方特色菜启发，融入本地食材，打造独特风味。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321497" y="3879893"/>
            <a:ext cx="2279664" cy="13795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1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展示多角度拍摄的主菜图片，色泽金黄诱人，摆盘精致，提升食欲。
摆盘讲究，将主菜放在盘中央，周围点缀绿叶蔬菜，色彩搭配协调。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273550" y="3544955"/>
            <a:ext cx="375558" cy="253093"/>
          </a:xfrm>
          <a:prstGeom prst="flowChartMerge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893575" y="3544955"/>
            <a:ext cx="375558" cy="253093"/>
          </a:xfrm>
          <a:prstGeom prst="flowChartMerg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521896" y="3544955"/>
            <a:ext cx="375558" cy="253093"/>
          </a:xfrm>
          <a:prstGeom prst="flowChartMerg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7945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主菜图片展示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0" y="419734"/>
            <a:ext cx="428561" cy="121453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-145315" y="292497"/>
            <a:ext cx="719190" cy="134200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成品展示 - 配菜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05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79546" y="2531200"/>
            <a:ext cx="1919129" cy="516890"/>
          </a:xfrm>
          <a:custGeom>
            <a:avLst/>
            <a:gdLst>
              <a:gd name="T0" fmla="*/ 1099 w 1099"/>
              <a:gd name="T1" fmla="*/ 148 h 296"/>
              <a:gd name="T2" fmla="*/ 952 w 1099"/>
              <a:gd name="T3" fmla="*/ 296 h 296"/>
              <a:gd name="T4" fmla="*/ 0 w 1099"/>
              <a:gd name="T5" fmla="*/ 296 h 296"/>
              <a:gd name="T6" fmla="*/ 148 w 1099"/>
              <a:gd name="T7" fmla="*/ 148 h 296"/>
              <a:gd name="T8" fmla="*/ 0 w 1099"/>
              <a:gd name="T9" fmla="*/ 0 h 296"/>
              <a:gd name="T10" fmla="*/ 952 w 1099"/>
              <a:gd name="T11" fmla="*/ 0 h 296"/>
              <a:gd name="T12" fmla="*/ 1099 w 1099"/>
              <a:gd name="T13" fmla="*/ 148 h 296"/>
            </a:gdLst>
            <a:ahLst/>
            <a:cxnLst/>
            <a:rect l="0" t="0" r="r" b="b"/>
            <a:pathLst>
              <a:path w="1099" h="296">
                <a:moveTo>
                  <a:pt x="1099" y="148"/>
                </a:moveTo>
                <a:lnTo>
                  <a:pt x="952" y="296"/>
                </a:lnTo>
                <a:lnTo>
                  <a:pt x="0" y="296"/>
                </a:lnTo>
                <a:lnTo>
                  <a:pt x="148" y="148"/>
                </a:lnTo>
                <a:lnTo>
                  <a:pt x="0" y="0"/>
                </a:lnTo>
                <a:lnTo>
                  <a:pt x="952" y="0"/>
                </a:lnTo>
                <a:lnTo>
                  <a:pt x="1099" y="148"/>
                </a:lnTo>
                <a:close/>
              </a:path>
            </a:pathLst>
          </a:custGeom>
          <a:solidFill>
            <a:schemeClr val="bg2">
              <a:alpha val="1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79546" y="2374037"/>
            <a:ext cx="1919129" cy="593725"/>
          </a:xfrm>
          <a:custGeom>
            <a:avLst/>
            <a:gdLst>
              <a:gd name="T0" fmla="*/ 1099 w 1099"/>
              <a:gd name="T1" fmla="*/ 148 h 340"/>
              <a:gd name="T2" fmla="*/ 1099 w 1099"/>
              <a:gd name="T3" fmla="*/ 192 h 340"/>
              <a:gd name="T4" fmla="*/ 952 w 1099"/>
              <a:gd name="T5" fmla="*/ 340 h 340"/>
              <a:gd name="T6" fmla="*/ 0 w 1099"/>
              <a:gd name="T7" fmla="*/ 340 h 340"/>
              <a:gd name="T8" fmla="*/ 0 w 1099"/>
              <a:gd name="T9" fmla="*/ 294 h 340"/>
              <a:gd name="T10" fmla="*/ 148 w 1099"/>
              <a:gd name="T11" fmla="*/ 148 h 340"/>
              <a:gd name="T12" fmla="*/ 124 w 1099"/>
              <a:gd name="T13" fmla="*/ 170 h 340"/>
              <a:gd name="T14" fmla="*/ 0 w 1099"/>
              <a:gd name="T15" fmla="*/ 46 h 340"/>
              <a:gd name="T16" fmla="*/ 0 w 1099"/>
              <a:gd name="T17" fmla="*/ 0 h 340"/>
              <a:gd name="T18" fmla="*/ 952 w 1099"/>
              <a:gd name="T19" fmla="*/ 0 h 340"/>
              <a:gd name="T20" fmla="*/ 1099 w 1099"/>
              <a:gd name="T21" fmla="*/ 148 h 340"/>
            </a:gdLst>
            <a:ahLst/>
            <a:cxnLst/>
            <a:rect l="0" t="0" r="r" b="b"/>
            <a:pathLst>
              <a:path w="1099" h="340">
                <a:moveTo>
                  <a:pt x="1099" y="148"/>
                </a:moveTo>
                <a:lnTo>
                  <a:pt x="1099" y="192"/>
                </a:lnTo>
                <a:lnTo>
                  <a:pt x="952" y="340"/>
                </a:lnTo>
                <a:lnTo>
                  <a:pt x="0" y="340"/>
                </a:lnTo>
                <a:lnTo>
                  <a:pt x="0" y="294"/>
                </a:lnTo>
                <a:lnTo>
                  <a:pt x="148" y="148"/>
                </a:lnTo>
                <a:lnTo>
                  <a:pt x="124" y="170"/>
                </a:lnTo>
                <a:lnTo>
                  <a:pt x="0" y="46"/>
                </a:lnTo>
                <a:lnTo>
                  <a:pt x="0" y="0"/>
                </a:lnTo>
                <a:lnTo>
                  <a:pt x="952" y="0"/>
                </a:lnTo>
                <a:lnTo>
                  <a:pt x="1099" y="148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79546" y="2887435"/>
            <a:ext cx="1662430" cy="80327"/>
          </a:xfrm>
          <a:prstGeom prst="rect">
            <a:avLst/>
          </a:prstGeom>
          <a:solidFill>
            <a:schemeClr val="accent1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441975" y="2632483"/>
            <a:ext cx="256699" cy="335280"/>
          </a:xfrm>
          <a:custGeom>
            <a:avLst/>
            <a:gdLst>
              <a:gd name="T0" fmla="*/ 0 w 147"/>
              <a:gd name="T1" fmla="*/ 192 h 192"/>
              <a:gd name="T2" fmla="*/ 0 w 147"/>
              <a:gd name="T3" fmla="*/ 146 h 192"/>
              <a:gd name="T4" fmla="*/ 147 w 147"/>
              <a:gd name="T5" fmla="*/ 0 h 192"/>
              <a:gd name="T6" fmla="*/ 147 w 147"/>
              <a:gd name="T7" fmla="*/ 44 h 192"/>
              <a:gd name="T8" fmla="*/ 0 w 147"/>
              <a:gd name="T9" fmla="*/ 192 h 192"/>
            </a:gdLst>
            <a:ahLst/>
            <a:cxnLst/>
            <a:rect l="0" t="0" r="r" b="b"/>
            <a:pathLst>
              <a:path w="147" h="192">
                <a:moveTo>
                  <a:pt x="0" y="192"/>
                </a:moveTo>
                <a:lnTo>
                  <a:pt x="0" y="146"/>
                </a:lnTo>
                <a:lnTo>
                  <a:pt x="147" y="0"/>
                </a:lnTo>
                <a:lnTo>
                  <a:pt x="147" y="44"/>
                </a:lnTo>
                <a:lnTo>
                  <a:pt x="0" y="192"/>
                </a:lnTo>
                <a:close/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79546" y="2374037"/>
            <a:ext cx="258445" cy="296863"/>
          </a:xfrm>
          <a:custGeom>
            <a:avLst/>
            <a:gdLst>
              <a:gd name="T0" fmla="*/ 0 w 148"/>
              <a:gd name="T1" fmla="*/ 46 h 170"/>
              <a:gd name="T2" fmla="*/ 0 w 148"/>
              <a:gd name="T3" fmla="*/ 0 h 170"/>
              <a:gd name="T4" fmla="*/ 148 w 148"/>
              <a:gd name="T5" fmla="*/ 148 h 170"/>
              <a:gd name="T6" fmla="*/ 124 w 148"/>
              <a:gd name="T7" fmla="*/ 170 h 170"/>
              <a:gd name="T8" fmla="*/ 0 w 148"/>
              <a:gd name="T9" fmla="*/ 46 h 170"/>
            </a:gdLst>
            <a:ahLst/>
            <a:cxnLst/>
            <a:rect l="0" t="0" r="r" b="b"/>
            <a:pathLst>
              <a:path w="148" h="170">
                <a:moveTo>
                  <a:pt x="0" y="46"/>
                </a:moveTo>
                <a:lnTo>
                  <a:pt x="0" y="0"/>
                </a:lnTo>
                <a:lnTo>
                  <a:pt x="148" y="148"/>
                </a:lnTo>
                <a:lnTo>
                  <a:pt x="124" y="170"/>
                </a:lnTo>
                <a:lnTo>
                  <a:pt x="0" y="46"/>
                </a:lnTo>
                <a:close/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84676" y="2506753"/>
            <a:ext cx="1110615" cy="247967"/>
          </a:xfrm>
          <a:prstGeom prst="ellipse">
            <a:avLst/>
          </a:prstGeom>
          <a:solidFill>
            <a:schemeClr val="accent1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325716" y="1791337"/>
            <a:ext cx="828536" cy="828534"/>
          </a:xfrm>
          <a:prstGeom prst="ellipse">
            <a:avLst/>
          </a:pr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15294" y="1780914"/>
            <a:ext cx="849380" cy="849378"/>
          </a:xfrm>
          <a:custGeom>
            <a:avLst/>
            <a:gdLst>
              <a:gd name="T0" fmla="*/ 163 w 326"/>
              <a:gd name="T1" fmla="*/ 326 h 326"/>
              <a:gd name="T2" fmla="*/ 0 w 326"/>
              <a:gd name="T3" fmla="*/ 163 h 326"/>
              <a:gd name="T4" fmla="*/ 163 w 326"/>
              <a:gd name="T5" fmla="*/ 0 h 326"/>
              <a:gd name="T6" fmla="*/ 326 w 326"/>
              <a:gd name="T7" fmla="*/ 163 h 326"/>
              <a:gd name="T8" fmla="*/ 163 w 326"/>
              <a:gd name="T9" fmla="*/ 326 h 326"/>
              <a:gd name="T10" fmla="*/ 163 w 326"/>
              <a:gd name="T11" fmla="*/ 8 h 326"/>
              <a:gd name="T12" fmla="*/ 8 w 326"/>
              <a:gd name="T13" fmla="*/ 163 h 326"/>
              <a:gd name="T14" fmla="*/ 163 w 326"/>
              <a:gd name="T15" fmla="*/ 318 h 326"/>
              <a:gd name="T16" fmla="*/ 318 w 326"/>
              <a:gd name="T17" fmla="*/ 163 h 326"/>
              <a:gd name="T18" fmla="*/ 163 w 326"/>
              <a:gd name="T19" fmla="*/ 8 h 326"/>
            </a:gdLst>
            <a:ahLst/>
            <a:cxnLst/>
            <a:rect l="0" t="0" r="r" b="b"/>
            <a:pathLst>
              <a:path w="326" h="326">
                <a:moveTo>
                  <a:pt x="163" y="326"/>
                </a:moveTo>
                <a:cubicBezTo>
                  <a:pt x="73" y="326"/>
                  <a:pt x="0" y="253"/>
                  <a:pt x="0" y="163"/>
                </a:cubicBezTo>
                <a:cubicBezTo>
                  <a:pt x="0" y="73"/>
                  <a:pt x="73" y="0"/>
                  <a:pt x="163" y="0"/>
                </a:cubicBezTo>
                <a:cubicBezTo>
                  <a:pt x="253" y="0"/>
                  <a:pt x="326" y="73"/>
                  <a:pt x="326" y="163"/>
                </a:cubicBezTo>
                <a:cubicBezTo>
                  <a:pt x="326" y="253"/>
                  <a:pt x="253" y="326"/>
                  <a:pt x="163" y="326"/>
                </a:cubicBezTo>
                <a:close/>
                <a:moveTo>
                  <a:pt x="163" y="8"/>
                </a:moveTo>
                <a:cubicBezTo>
                  <a:pt x="78" y="8"/>
                  <a:pt x="8" y="78"/>
                  <a:pt x="8" y="163"/>
                </a:cubicBezTo>
                <a:cubicBezTo>
                  <a:pt x="8" y="248"/>
                  <a:pt x="78" y="318"/>
                  <a:pt x="163" y="318"/>
                </a:cubicBezTo>
                <a:cubicBezTo>
                  <a:pt x="248" y="318"/>
                  <a:pt x="318" y="248"/>
                  <a:pt x="318" y="163"/>
                </a:cubicBezTo>
                <a:cubicBezTo>
                  <a:pt x="318" y="78"/>
                  <a:pt x="248" y="8"/>
                  <a:pt x="163" y="8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509371" y="2003868"/>
            <a:ext cx="461224" cy="403794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9546" y="3863487"/>
            <a:ext cx="3312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展示配菜与主菜搭配图片，主菜浓郁，配菜清淡，相互衬托。
配菜色彩与主菜形成对比，如主菜深色，配菜选用浅色蔬菜，视觉上更丰富。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779546" y="3744830"/>
            <a:ext cx="198000" cy="0"/>
          </a:xfrm>
          <a:prstGeom prst="line">
            <a:avLst/>
          </a:prstGeom>
          <a:noFill/>
          <a:ln w="27940" cap="rnd">
            <a:solidFill>
              <a:schemeClr val="accent1"/>
            </a:solidFill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767361" y="2993888"/>
            <a:ext cx="3312000" cy="653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搭配原则展示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6733" y="2534692"/>
            <a:ext cx="1920875" cy="513397"/>
          </a:xfrm>
          <a:custGeom>
            <a:avLst/>
            <a:gdLst>
              <a:gd name="T0" fmla="*/ 1100 w 1100"/>
              <a:gd name="T1" fmla="*/ 148 h 294"/>
              <a:gd name="T2" fmla="*/ 952 w 1100"/>
              <a:gd name="T3" fmla="*/ 294 h 294"/>
              <a:gd name="T4" fmla="*/ 0 w 1100"/>
              <a:gd name="T5" fmla="*/ 294 h 294"/>
              <a:gd name="T6" fmla="*/ 146 w 1100"/>
              <a:gd name="T7" fmla="*/ 148 h 294"/>
              <a:gd name="T8" fmla="*/ 0 w 1100"/>
              <a:gd name="T9" fmla="*/ 0 h 294"/>
              <a:gd name="T10" fmla="*/ 952 w 1100"/>
              <a:gd name="T11" fmla="*/ 0 h 294"/>
              <a:gd name="T12" fmla="*/ 1100 w 1100"/>
              <a:gd name="T13" fmla="*/ 148 h 294"/>
            </a:gdLst>
            <a:ahLst/>
            <a:cxnLst/>
            <a:rect l="0" t="0" r="r" b="b"/>
            <a:pathLst>
              <a:path w="1100" h="294">
                <a:moveTo>
                  <a:pt x="1100" y="148"/>
                </a:moveTo>
                <a:lnTo>
                  <a:pt x="952" y="294"/>
                </a:lnTo>
                <a:lnTo>
                  <a:pt x="0" y="294"/>
                </a:lnTo>
                <a:lnTo>
                  <a:pt x="146" y="148"/>
                </a:lnTo>
                <a:lnTo>
                  <a:pt x="0" y="0"/>
                </a:lnTo>
                <a:lnTo>
                  <a:pt x="952" y="0"/>
                </a:lnTo>
                <a:lnTo>
                  <a:pt x="1100" y="148"/>
                </a:lnTo>
                <a:close/>
              </a:path>
            </a:pathLst>
          </a:custGeom>
          <a:solidFill>
            <a:schemeClr val="bg2">
              <a:alpha val="1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516733" y="2377529"/>
            <a:ext cx="1920875" cy="593725"/>
          </a:xfrm>
          <a:custGeom>
            <a:avLst/>
            <a:gdLst>
              <a:gd name="T0" fmla="*/ 1100 w 1100"/>
              <a:gd name="T1" fmla="*/ 146 h 340"/>
              <a:gd name="T2" fmla="*/ 1100 w 1100"/>
              <a:gd name="T3" fmla="*/ 192 h 340"/>
              <a:gd name="T4" fmla="*/ 952 w 1100"/>
              <a:gd name="T5" fmla="*/ 340 h 340"/>
              <a:gd name="T6" fmla="*/ 0 w 1100"/>
              <a:gd name="T7" fmla="*/ 340 h 340"/>
              <a:gd name="T8" fmla="*/ 0 w 1100"/>
              <a:gd name="T9" fmla="*/ 294 h 340"/>
              <a:gd name="T10" fmla="*/ 124 w 1100"/>
              <a:gd name="T11" fmla="*/ 170 h 340"/>
              <a:gd name="T12" fmla="*/ 0 w 1100"/>
              <a:gd name="T13" fmla="*/ 44 h 340"/>
              <a:gd name="T14" fmla="*/ 0 w 1100"/>
              <a:gd name="T15" fmla="*/ 0 h 340"/>
              <a:gd name="T16" fmla="*/ 952 w 1100"/>
              <a:gd name="T17" fmla="*/ 0 h 340"/>
              <a:gd name="T18" fmla="*/ 1100 w 1100"/>
              <a:gd name="T19" fmla="*/ 146 h 340"/>
            </a:gdLst>
            <a:ahLst/>
            <a:cxnLst/>
            <a:rect l="0" t="0" r="r" b="b"/>
            <a:pathLst>
              <a:path w="1100" h="340">
                <a:moveTo>
                  <a:pt x="1100" y="146"/>
                </a:moveTo>
                <a:lnTo>
                  <a:pt x="1100" y="192"/>
                </a:lnTo>
                <a:lnTo>
                  <a:pt x="952" y="340"/>
                </a:lnTo>
                <a:lnTo>
                  <a:pt x="0" y="340"/>
                </a:lnTo>
                <a:lnTo>
                  <a:pt x="0" y="294"/>
                </a:lnTo>
                <a:lnTo>
                  <a:pt x="124" y="170"/>
                </a:lnTo>
                <a:lnTo>
                  <a:pt x="0" y="44"/>
                </a:lnTo>
                <a:lnTo>
                  <a:pt x="0" y="0"/>
                </a:lnTo>
                <a:lnTo>
                  <a:pt x="952" y="0"/>
                </a:lnTo>
                <a:lnTo>
                  <a:pt x="1100" y="146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516733" y="2890928"/>
            <a:ext cx="1662430" cy="80327"/>
          </a:xfrm>
          <a:prstGeom prst="rect">
            <a:avLst/>
          </a:prstGeom>
          <a:solidFill>
            <a:schemeClr val="accent2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179164" y="2632483"/>
            <a:ext cx="258445" cy="338772"/>
          </a:xfrm>
          <a:custGeom>
            <a:avLst/>
            <a:gdLst>
              <a:gd name="T0" fmla="*/ 0 w 148"/>
              <a:gd name="T1" fmla="*/ 194 h 194"/>
              <a:gd name="T2" fmla="*/ 0 w 148"/>
              <a:gd name="T3" fmla="*/ 148 h 194"/>
              <a:gd name="T4" fmla="*/ 148 w 148"/>
              <a:gd name="T5" fmla="*/ 0 h 194"/>
              <a:gd name="T6" fmla="*/ 148 w 148"/>
              <a:gd name="T7" fmla="*/ 46 h 194"/>
              <a:gd name="T8" fmla="*/ 0 w 148"/>
              <a:gd name="T9" fmla="*/ 194 h 194"/>
            </a:gdLst>
            <a:ahLst/>
            <a:cxnLst/>
            <a:rect l="0" t="0" r="r" b="b"/>
            <a:pathLst>
              <a:path w="148" h="194">
                <a:moveTo>
                  <a:pt x="0" y="194"/>
                </a:moveTo>
                <a:lnTo>
                  <a:pt x="0" y="148"/>
                </a:lnTo>
                <a:lnTo>
                  <a:pt x="148" y="0"/>
                </a:lnTo>
                <a:lnTo>
                  <a:pt x="148" y="46"/>
                </a:lnTo>
                <a:lnTo>
                  <a:pt x="0" y="194"/>
                </a:lnTo>
                <a:close/>
              </a:path>
            </a:pathLst>
          </a:custGeom>
          <a:solidFill>
            <a:schemeClr val="accent2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516733" y="2377529"/>
            <a:ext cx="254953" cy="296863"/>
          </a:xfrm>
          <a:custGeom>
            <a:avLst/>
            <a:gdLst>
              <a:gd name="T0" fmla="*/ 0 w 146"/>
              <a:gd name="T1" fmla="*/ 44 h 170"/>
              <a:gd name="T2" fmla="*/ 0 w 146"/>
              <a:gd name="T3" fmla="*/ 0 h 170"/>
              <a:gd name="T4" fmla="*/ 146 w 146"/>
              <a:gd name="T5" fmla="*/ 146 h 170"/>
              <a:gd name="T6" fmla="*/ 124 w 146"/>
              <a:gd name="T7" fmla="*/ 170 h 170"/>
              <a:gd name="T8" fmla="*/ 0 w 146"/>
              <a:gd name="T9" fmla="*/ 44 h 170"/>
            </a:gdLst>
            <a:ahLst/>
            <a:cxnLst/>
            <a:rect l="0" t="0" r="r" b="b"/>
            <a:pathLst>
              <a:path w="146" h="170">
                <a:moveTo>
                  <a:pt x="0" y="44"/>
                </a:moveTo>
                <a:lnTo>
                  <a:pt x="0" y="0"/>
                </a:lnTo>
                <a:lnTo>
                  <a:pt x="146" y="146"/>
                </a:lnTo>
                <a:lnTo>
                  <a:pt x="124" y="170"/>
                </a:lnTo>
                <a:lnTo>
                  <a:pt x="0" y="44"/>
                </a:lnTo>
                <a:close/>
              </a:path>
            </a:pathLst>
          </a:custGeom>
          <a:solidFill>
            <a:schemeClr val="accent2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921864" y="2510245"/>
            <a:ext cx="1107123" cy="247967"/>
          </a:xfrm>
          <a:prstGeom prst="ellipse">
            <a:avLst/>
          </a:prstGeom>
          <a:solidFill>
            <a:schemeClr val="accent2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062460" y="1794387"/>
            <a:ext cx="825930" cy="825928"/>
          </a:xfrm>
          <a:prstGeom prst="ellipse">
            <a:avLst/>
          </a:pr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052039" y="1783965"/>
            <a:ext cx="846774" cy="846772"/>
          </a:xfrm>
          <a:custGeom>
            <a:avLst/>
            <a:gdLst>
              <a:gd name="T0" fmla="*/ 163 w 325"/>
              <a:gd name="T1" fmla="*/ 325 h 325"/>
              <a:gd name="T2" fmla="*/ 0 w 325"/>
              <a:gd name="T3" fmla="*/ 163 h 325"/>
              <a:gd name="T4" fmla="*/ 163 w 325"/>
              <a:gd name="T5" fmla="*/ 0 h 325"/>
              <a:gd name="T6" fmla="*/ 325 w 325"/>
              <a:gd name="T7" fmla="*/ 163 h 325"/>
              <a:gd name="T8" fmla="*/ 163 w 325"/>
              <a:gd name="T9" fmla="*/ 325 h 325"/>
              <a:gd name="T10" fmla="*/ 163 w 325"/>
              <a:gd name="T11" fmla="*/ 8 h 325"/>
              <a:gd name="T12" fmla="*/ 8 w 325"/>
              <a:gd name="T13" fmla="*/ 163 h 325"/>
              <a:gd name="T14" fmla="*/ 163 w 325"/>
              <a:gd name="T15" fmla="*/ 317 h 325"/>
              <a:gd name="T16" fmla="*/ 317 w 325"/>
              <a:gd name="T17" fmla="*/ 163 h 325"/>
              <a:gd name="T18" fmla="*/ 163 w 325"/>
              <a:gd name="T19" fmla="*/ 8 h 325"/>
            </a:gdLst>
            <a:ahLst/>
            <a:cxnLst/>
            <a:rect l="0" t="0" r="r" b="b"/>
            <a:pathLst>
              <a:path w="325" h="325">
                <a:moveTo>
                  <a:pt x="163" y="325"/>
                </a:moveTo>
                <a:cubicBezTo>
                  <a:pt x="73" y="325"/>
                  <a:pt x="0" y="252"/>
                  <a:pt x="0" y="163"/>
                </a:cubicBezTo>
                <a:cubicBezTo>
                  <a:pt x="0" y="73"/>
                  <a:pt x="73" y="0"/>
                  <a:pt x="163" y="0"/>
                </a:cubicBezTo>
                <a:cubicBezTo>
                  <a:pt x="252" y="0"/>
                  <a:pt x="325" y="73"/>
                  <a:pt x="325" y="163"/>
                </a:cubicBezTo>
                <a:cubicBezTo>
                  <a:pt x="325" y="252"/>
                  <a:pt x="252" y="325"/>
                  <a:pt x="163" y="325"/>
                </a:cubicBezTo>
                <a:close/>
                <a:moveTo>
                  <a:pt x="163" y="8"/>
                </a:moveTo>
                <a:cubicBezTo>
                  <a:pt x="77" y="8"/>
                  <a:pt x="8" y="77"/>
                  <a:pt x="8" y="163"/>
                </a:cubicBezTo>
                <a:cubicBezTo>
                  <a:pt x="8" y="248"/>
                  <a:pt x="77" y="317"/>
                  <a:pt x="163" y="317"/>
                </a:cubicBezTo>
                <a:cubicBezTo>
                  <a:pt x="248" y="317"/>
                  <a:pt x="317" y="248"/>
                  <a:pt x="317" y="163"/>
                </a:cubicBezTo>
                <a:cubicBezTo>
                  <a:pt x="317" y="77"/>
                  <a:pt x="248" y="8"/>
                  <a:pt x="163" y="8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258994" y="2030664"/>
            <a:ext cx="436354" cy="395604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516733" y="3863487"/>
            <a:ext cx="3312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配菜营养均衡，富含维生素和膳食纤维，补充主菜营养。
色彩搭配巧妙，红绿搭配，视觉上更吸引人，增加食欲。</a:t>
            </a:r>
            <a:endParaRPr kumimoji="1" lang="zh-CN" altLang="en-US"/>
          </a:p>
        </p:txBody>
      </p:sp>
      <p:cxnSp>
        <p:nvCxnSpPr>
          <p:cNvPr id="25" name="标题 1"/>
          <p:cNvCxnSpPr/>
          <p:nvPr/>
        </p:nvCxnSpPr>
        <p:spPr>
          <a:xfrm>
            <a:off x="4516733" y="3744830"/>
            <a:ext cx="198000" cy="0"/>
          </a:xfrm>
          <a:prstGeom prst="line">
            <a:avLst/>
          </a:prstGeom>
          <a:noFill/>
          <a:ln w="27940" cap="rnd">
            <a:solidFill>
              <a:schemeClr val="accent2"/>
            </a:solidFill>
            <a:miter/>
          </a:ln>
        </p:spPr>
      </p:cxnSp>
      <p:sp>
        <p:nvSpPr>
          <p:cNvPr id="26" name="标题 1"/>
          <p:cNvSpPr txBox="1"/>
          <p:nvPr/>
        </p:nvSpPr>
        <p:spPr>
          <a:xfrm>
            <a:off x="4504549" y="2993888"/>
            <a:ext cx="3312000" cy="653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配菜亮点突出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8206900" y="2531200"/>
            <a:ext cx="1920875" cy="516890"/>
          </a:xfrm>
          <a:custGeom>
            <a:avLst/>
            <a:gdLst>
              <a:gd name="T0" fmla="*/ 1100 w 1100"/>
              <a:gd name="T1" fmla="*/ 148 h 296"/>
              <a:gd name="T2" fmla="*/ 954 w 1100"/>
              <a:gd name="T3" fmla="*/ 296 h 296"/>
              <a:gd name="T4" fmla="*/ 0 w 1100"/>
              <a:gd name="T5" fmla="*/ 296 h 296"/>
              <a:gd name="T6" fmla="*/ 148 w 1100"/>
              <a:gd name="T7" fmla="*/ 148 h 296"/>
              <a:gd name="T8" fmla="*/ 0 w 1100"/>
              <a:gd name="T9" fmla="*/ 0 h 296"/>
              <a:gd name="T10" fmla="*/ 954 w 1100"/>
              <a:gd name="T11" fmla="*/ 0 h 296"/>
              <a:gd name="T12" fmla="*/ 1100 w 1100"/>
              <a:gd name="T13" fmla="*/ 148 h 296"/>
            </a:gdLst>
            <a:ahLst/>
            <a:cxnLst/>
            <a:rect l="0" t="0" r="r" b="b"/>
            <a:pathLst>
              <a:path w="1100" h="296">
                <a:moveTo>
                  <a:pt x="1100" y="148"/>
                </a:moveTo>
                <a:lnTo>
                  <a:pt x="954" y="296"/>
                </a:lnTo>
                <a:lnTo>
                  <a:pt x="0" y="296"/>
                </a:lnTo>
                <a:lnTo>
                  <a:pt x="148" y="148"/>
                </a:lnTo>
                <a:lnTo>
                  <a:pt x="0" y="0"/>
                </a:lnTo>
                <a:lnTo>
                  <a:pt x="954" y="0"/>
                </a:lnTo>
                <a:lnTo>
                  <a:pt x="1100" y="148"/>
                </a:lnTo>
                <a:close/>
              </a:path>
            </a:pathLst>
          </a:custGeom>
          <a:solidFill>
            <a:schemeClr val="bg2">
              <a:alpha val="1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06900" y="2374037"/>
            <a:ext cx="1920875" cy="593725"/>
          </a:xfrm>
          <a:custGeom>
            <a:avLst/>
            <a:gdLst>
              <a:gd name="T0" fmla="*/ 1100 w 1100"/>
              <a:gd name="T1" fmla="*/ 148 h 340"/>
              <a:gd name="T2" fmla="*/ 1100 w 1100"/>
              <a:gd name="T3" fmla="*/ 194 h 340"/>
              <a:gd name="T4" fmla="*/ 954 w 1100"/>
              <a:gd name="T5" fmla="*/ 340 h 340"/>
              <a:gd name="T6" fmla="*/ 0 w 1100"/>
              <a:gd name="T7" fmla="*/ 340 h 340"/>
              <a:gd name="T8" fmla="*/ 0 w 1100"/>
              <a:gd name="T9" fmla="*/ 296 h 340"/>
              <a:gd name="T10" fmla="*/ 126 w 1100"/>
              <a:gd name="T11" fmla="*/ 170 h 340"/>
              <a:gd name="T12" fmla="*/ 0 w 1100"/>
              <a:gd name="T13" fmla="*/ 46 h 340"/>
              <a:gd name="T14" fmla="*/ 0 w 1100"/>
              <a:gd name="T15" fmla="*/ 0 h 340"/>
              <a:gd name="T16" fmla="*/ 954 w 1100"/>
              <a:gd name="T17" fmla="*/ 0 h 340"/>
              <a:gd name="T18" fmla="*/ 1100 w 1100"/>
              <a:gd name="T19" fmla="*/ 148 h 340"/>
            </a:gdLst>
            <a:ahLst/>
            <a:cxnLst/>
            <a:rect l="0" t="0" r="r" b="b"/>
            <a:pathLst>
              <a:path w="1100" h="340">
                <a:moveTo>
                  <a:pt x="1100" y="148"/>
                </a:moveTo>
                <a:lnTo>
                  <a:pt x="1100" y="194"/>
                </a:lnTo>
                <a:lnTo>
                  <a:pt x="954" y="340"/>
                </a:lnTo>
                <a:lnTo>
                  <a:pt x="0" y="340"/>
                </a:lnTo>
                <a:lnTo>
                  <a:pt x="0" y="296"/>
                </a:lnTo>
                <a:lnTo>
                  <a:pt x="126" y="170"/>
                </a:lnTo>
                <a:lnTo>
                  <a:pt x="0" y="46"/>
                </a:lnTo>
                <a:lnTo>
                  <a:pt x="0" y="0"/>
                </a:lnTo>
                <a:lnTo>
                  <a:pt x="954" y="0"/>
                </a:lnTo>
                <a:lnTo>
                  <a:pt x="1100" y="148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06900" y="2890928"/>
            <a:ext cx="1665923" cy="76835"/>
          </a:xfrm>
          <a:prstGeom prst="rect">
            <a:avLst/>
          </a:prstGeom>
          <a:solidFill>
            <a:schemeClr val="accent1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9872822" y="2632483"/>
            <a:ext cx="254953" cy="335280"/>
          </a:xfrm>
          <a:custGeom>
            <a:avLst/>
            <a:gdLst>
              <a:gd name="T0" fmla="*/ 0 w 146"/>
              <a:gd name="T1" fmla="*/ 192 h 192"/>
              <a:gd name="T2" fmla="*/ 0 w 146"/>
              <a:gd name="T3" fmla="*/ 148 h 192"/>
              <a:gd name="T4" fmla="*/ 146 w 146"/>
              <a:gd name="T5" fmla="*/ 0 h 192"/>
              <a:gd name="T6" fmla="*/ 146 w 146"/>
              <a:gd name="T7" fmla="*/ 46 h 192"/>
              <a:gd name="T8" fmla="*/ 0 w 146"/>
              <a:gd name="T9" fmla="*/ 192 h 192"/>
            </a:gdLst>
            <a:ahLst/>
            <a:cxnLst/>
            <a:rect l="0" t="0" r="r" b="b"/>
            <a:pathLst>
              <a:path w="146" h="192">
                <a:moveTo>
                  <a:pt x="0" y="192"/>
                </a:moveTo>
                <a:lnTo>
                  <a:pt x="0" y="148"/>
                </a:lnTo>
                <a:lnTo>
                  <a:pt x="146" y="0"/>
                </a:lnTo>
                <a:lnTo>
                  <a:pt x="146" y="46"/>
                </a:lnTo>
                <a:lnTo>
                  <a:pt x="0" y="192"/>
                </a:lnTo>
                <a:close/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8206900" y="2374037"/>
            <a:ext cx="258445" cy="296863"/>
          </a:xfrm>
          <a:custGeom>
            <a:avLst/>
            <a:gdLst>
              <a:gd name="T0" fmla="*/ 0 w 148"/>
              <a:gd name="T1" fmla="*/ 46 h 170"/>
              <a:gd name="T2" fmla="*/ 0 w 148"/>
              <a:gd name="T3" fmla="*/ 0 h 170"/>
              <a:gd name="T4" fmla="*/ 148 w 148"/>
              <a:gd name="T5" fmla="*/ 148 h 170"/>
              <a:gd name="T6" fmla="*/ 126 w 148"/>
              <a:gd name="T7" fmla="*/ 170 h 170"/>
              <a:gd name="T8" fmla="*/ 0 w 148"/>
              <a:gd name="T9" fmla="*/ 46 h 170"/>
            </a:gdLst>
            <a:ahLst/>
            <a:cxnLst/>
            <a:rect l="0" t="0" r="r" b="b"/>
            <a:pathLst>
              <a:path w="148" h="170">
                <a:moveTo>
                  <a:pt x="0" y="46"/>
                </a:moveTo>
                <a:lnTo>
                  <a:pt x="0" y="0"/>
                </a:lnTo>
                <a:lnTo>
                  <a:pt x="148" y="148"/>
                </a:lnTo>
                <a:lnTo>
                  <a:pt x="126" y="170"/>
                </a:lnTo>
                <a:lnTo>
                  <a:pt x="0" y="46"/>
                </a:lnTo>
                <a:close/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615522" y="2506753"/>
            <a:ext cx="1107123" cy="247967"/>
          </a:xfrm>
          <a:prstGeom prst="ellipse">
            <a:avLst/>
          </a:prstGeom>
          <a:solidFill>
            <a:schemeClr val="accent1">
              <a:lumMod val="50000"/>
              <a:alpha val="3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8756119" y="1791337"/>
            <a:ext cx="825930" cy="828534"/>
          </a:xfrm>
          <a:prstGeom prst="ellipse">
            <a:avLst/>
          </a:pr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745697" y="1780914"/>
            <a:ext cx="846774" cy="849378"/>
          </a:xfrm>
          <a:custGeom>
            <a:avLst/>
            <a:gdLst>
              <a:gd name="T0" fmla="*/ 162 w 325"/>
              <a:gd name="T1" fmla="*/ 326 h 326"/>
              <a:gd name="T2" fmla="*/ 0 w 325"/>
              <a:gd name="T3" fmla="*/ 163 h 326"/>
              <a:gd name="T4" fmla="*/ 162 w 325"/>
              <a:gd name="T5" fmla="*/ 0 h 326"/>
              <a:gd name="T6" fmla="*/ 325 w 325"/>
              <a:gd name="T7" fmla="*/ 163 h 326"/>
              <a:gd name="T8" fmla="*/ 162 w 325"/>
              <a:gd name="T9" fmla="*/ 326 h 326"/>
              <a:gd name="T10" fmla="*/ 162 w 325"/>
              <a:gd name="T11" fmla="*/ 8 h 326"/>
              <a:gd name="T12" fmla="*/ 8 w 325"/>
              <a:gd name="T13" fmla="*/ 163 h 326"/>
              <a:gd name="T14" fmla="*/ 162 w 325"/>
              <a:gd name="T15" fmla="*/ 318 h 326"/>
              <a:gd name="T16" fmla="*/ 317 w 325"/>
              <a:gd name="T17" fmla="*/ 163 h 326"/>
              <a:gd name="T18" fmla="*/ 162 w 325"/>
              <a:gd name="T19" fmla="*/ 8 h 326"/>
            </a:gdLst>
            <a:ahLst/>
            <a:cxnLst/>
            <a:rect l="0" t="0" r="r" b="b"/>
            <a:pathLst>
              <a:path w="325" h="326">
                <a:moveTo>
                  <a:pt x="162" y="326"/>
                </a:moveTo>
                <a:cubicBezTo>
                  <a:pt x="73" y="326"/>
                  <a:pt x="0" y="253"/>
                  <a:pt x="0" y="163"/>
                </a:cubicBezTo>
                <a:cubicBezTo>
                  <a:pt x="0" y="73"/>
                  <a:pt x="73" y="0"/>
                  <a:pt x="162" y="0"/>
                </a:cubicBezTo>
                <a:cubicBezTo>
                  <a:pt x="252" y="0"/>
                  <a:pt x="325" y="73"/>
                  <a:pt x="325" y="163"/>
                </a:cubicBezTo>
                <a:cubicBezTo>
                  <a:pt x="325" y="253"/>
                  <a:pt x="252" y="326"/>
                  <a:pt x="162" y="326"/>
                </a:cubicBezTo>
                <a:close/>
                <a:moveTo>
                  <a:pt x="162" y="8"/>
                </a:moveTo>
                <a:cubicBezTo>
                  <a:pt x="77" y="8"/>
                  <a:pt x="8" y="78"/>
                  <a:pt x="8" y="163"/>
                </a:cubicBezTo>
                <a:cubicBezTo>
                  <a:pt x="8" y="248"/>
                  <a:pt x="77" y="318"/>
                  <a:pt x="162" y="318"/>
                </a:cubicBezTo>
                <a:cubicBezTo>
                  <a:pt x="248" y="318"/>
                  <a:pt x="317" y="248"/>
                  <a:pt x="317" y="163"/>
                </a:cubicBezTo>
                <a:cubicBezTo>
                  <a:pt x="317" y="78"/>
                  <a:pt x="248" y="8"/>
                  <a:pt x="162" y="8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8961597" y="2028604"/>
            <a:ext cx="411484" cy="340354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8206900" y="3863487"/>
            <a:ext cx="3312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特殊切法，如将胡萝卜切成花边状，增加美观度。
烹饪方式多样，清炒、凉拌，保留食材原汁原味。</a:t>
            </a:r>
            <a:endParaRPr kumimoji="1" lang="zh-CN" altLang="en-US"/>
          </a:p>
        </p:txBody>
      </p:sp>
      <p:cxnSp>
        <p:nvCxnSpPr>
          <p:cNvPr id="37" name="标题 1"/>
          <p:cNvCxnSpPr/>
          <p:nvPr/>
        </p:nvCxnSpPr>
        <p:spPr>
          <a:xfrm>
            <a:off x="8206900" y="3744830"/>
            <a:ext cx="198000" cy="0"/>
          </a:xfrm>
          <a:prstGeom prst="line">
            <a:avLst/>
          </a:prstGeom>
          <a:noFill/>
          <a:ln w="27940" cap="rnd">
            <a:solidFill>
              <a:schemeClr val="accent1"/>
            </a:solidFill>
            <a:miter/>
          </a:ln>
        </p:spPr>
      </p:cxnSp>
      <p:sp>
        <p:nvSpPr>
          <p:cNvPr id="38" name="标题 1"/>
          <p:cNvSpPr txBox="1"/>
          <p:nvPr/>
        </p:nvSpPr>
        <p:spPr>
          <a:xfrm>
            <a:off x="8194715" y="2993888"/>
            <a:ext cx="3312000" cy="653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处理方式分享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57945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配菜图片说明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0" y="419734"/>
            <a:ext cx="428561" cy="121453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5400000">
            <a:off x="-145315" y="292497"/>
            <a:ext cx="719190" cy="134200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成品展示 - 主食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06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53798" y="2074781"/>
            <a:ext cx="1189020" cy="604251"/>
          </a:xfrm>
          <a:custGeom>
            <a:avLst/>
            <a:gdLst>
              <a:gd name="connsiteX0" fmla="*/ 890337 w 1780674"/>
              <a:gd name="connsiteY0" fmla="*/ 0 h 902369"/>
              <a:gd name="connsiteX1" fmla="*/ 1780674 w 1780674"/>
              <a:gd name="connsiteY1" fmla="*/ 890337 h 902369"/>
              <a:gd name="connsiteX2" fmla="*/ 1780067 w 1780674"/>
              <a:gd name="connsiteY2" fmla="*/ 902369 h 902369"/>
              <a:gd name="connsiteX3" fmla="*/ 608 w 1780674"/>
              <a:gd name="connsiteY3" fmla="*/ 902369 h 902369"/>
              <a:gd name="connsiteX4" fmla="*/ 0 w 1780674"/>
              <a:gd name="connsiteY4" fmla="*/ 890337 h 902369"/>
              <a:gd name="connsiteX5" fmla="*/ 890337 w 1780674"/>
              <a:gd name="connsiteY5" fmla="*/ 0 h 902369"/>
            </a:gdLst>
            <a:ahLst/>
            <a:cxnLst/>
            <a:rect l="l" t="t" r="r" b="b"/>
            <a:pathLst>
              <a:path w="1780674" h="902369">
                <a:moveTo>
                  <a:pt x="890337" y="0"/>
                </a:moveTo>
                <a:cubicBezTo>
                  <a:pt x="1382057" y="0"/>
                  <a:pt x="1780674" y="398617"/>
                  <a:pt x="1780674" y="890337"/>
                </a:cubicBezTo>
                <a:lnTo>
                  <a:pt x="1780067" y="902369"/>
                </a:lnTo>
                <a:lnTo>
                  <a:pt x="608" y="902369"/>
                </a:lnTo>
                <a:lnTo>
                  <a:pt x="0" y="890337"/>
                </a:lnTo>
                <a:cubicBezTo>
                  <a:pt x="0" y="398617"/>
                  <a:pt x="398617" y="0"/>
                  <a:pt x="890337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2679032"/>
            <a:ext cx="2975816" cy="306136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6556" y="3436077"/>
            <a:ext cx="2703504" cy="21011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展示米饭、面食等主食图片，米饭颗粒分明，面食造型多样。
面食如面条，粗细均匀，造型美观，提升整体视觉效果。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5729011"/>
            <a:ext cx="2975816" cy="1066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96556" y="3027614"/>
            <a:ext cx="2703504" cy="3767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主食造型呈现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94104" y="2283260"/>
            <a:ext cx="308408" cy="308408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436482" y="2074781"/>
            <a:ext cx="1189020" cy="604251"/>
          </a:xfrm>
          <a:custGeom>
            <a:avLst/>
            <a:gdLst>
              <a:gd name="connsiteX0" fmla="*/ 890337 w 1780674"/>
              <a:gd name="connsiteY0" fmla="*/ 0 h 902369"/>
              <a:gd name="connsiteX1" fmla="*/ 1780674 w 1780674"/>
              <a:gd name="connsiteY1" fmla="*/ 890337 h 902369"/>
              <a:gd name="connsiteX2" fmla="*/ 1780067 w 1780674"/>
              <a:gd name="connsiteY2" fmla="*/ 902369 h 902369"/>
              <a:gd name="connsiteX3" fmla="*/ 608 w 1780674"/>
              <a:gd name="connsiteY3" fmla="*/ 902369 h 902369"/>
              <a:gd name="connsiteX4" fmla="*/ 0 w 1780674"/>
              <a:gd name="connsiteY4" fmla="*/ 890337 h 902369"/>
              <a:gd name="connsiteX5" fmla="*/ 890337 w 1780674"/>
              <a:gd name="connsiteY5" fmla="*/ 0 h 902369"/>
            </a:gdLst>
            <a:ahLst/>
            <a:cxnLst/>
            <a:rect l="l" t="t" r="r" b="b"/>
            <a:pathLst>
              <a:path w="1780674" h="902369">
                <a:moveTo>
                  <a:pt x="890337" y="0"/>
                </a:moveTo>
                <a:cubicBezTo>
                  <a:pt x="1382057" y="0"/>
                  <a:pt x="1780674" y="398617"/>
                  <a:pt x="1780674" y="890337"/>
                </a:cubicBezTo>
                <a:lnTo>
                  <a:pt x="1780067" y="902369"/>
                </a:lnTo>
                <a:lnTo>
                  <a:pt x="608" y="902369"/>
                </a:lnTo>
                <a:lnTo>
                  <a:pt x="0" y="890337"/>
                </a:lnTo>
                <a:cubicBezTo>
                  <a:pt x="0" y="398617"/>
                  <a:pt x="398617" y="0"/>
                  <a:pt x="890337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543084" y="2679032"/>
            <a:ext cx="2975816" cy="306136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679240" y="3436077"/>
            <a:ext cx="2703504" cy="2096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根据菜品口味选择主食，如辣味菜品搭配清淡的米饭，中和口味。
考虑营养搭配，如搭配蔬菜丰富的菜品，选择富含碳水化合物的主食。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543084" y="5729011"/>
            <a:ext cx="2975816" cy="1066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679240" y="3022600"/>
            <a:ext cx="2703504" cy="3817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搭配选择依据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876810" y="2283260"/>
            <a:ext cx="308363" cy="308407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495140" y="2074781"/>
            <a:ext cx="1189020" cy="604251"/>
          </a:xfrm>
          <a:custGeom>
            <a:avLst/>
            <a:gdLst>
              <a:gd name="connsiteX0" fmla="*/ 890337 w 1780674"/>
              <a:gd name="connsiteY0" fmla="*/ 0 h 902369"/>
              <a:gd name="connsiteX1" fmla="*/ 1780674 w 1780674"/>
              <a:gd name="connsiteY1" fmla="*/ 890337 h 902369"/>
              <a:gd name="connsiteX2" fmla="*/ 1780067 w 1780674"/>
              <a:gd name="connsiteY2" fmla="*/ 902369 h 902369"/>
              <a:gd name="connsiteX3" fmla="*/ 608 w 1780674"/>
              <a:gd name="connsiteY3" fmla="*/ 902369 h 902369"/>
              <a:gd name="connsiteX4" fmla="*/ 0 w 1780674"/>
              <a:gd name="connsiteY4" fmla="*/ 890337 h 902369"/>
              <a:gd name="connsiteX5" fmla="*/ 890337 w 1780674"/>
              <a:gd name="connsiteY5" fmla="*/ 0 h 902369"/>
            </a:gdLst>
            <a:ahLst/>
            <a:cxnLst/>
            <a:rect l="l" t="t" r="r" b="b"/>
            <a:pathLst>
              <a:path w="1780674" h="902369">
                <a:moveTo>
                  <a:pt x="890337" y="0"/>
                </a:moveTo>
                <a:cubicBezTo>
                  <a:pt x="1382057" y="0"/>
                  <a:pt x="1780674" y="398617"/>
                  <a:pt x="1780674" y="890337"/>
                </a:cubicBezTo>
                <a:lnTo>
                  <a:pt x="1780067" y="902369"/>
                </a:lnTo>
                <a:lnTo>
                  <a:pt x="608" y="902369"/>
                </a:lnTo>
                <a:lnTo>
                  <a:pt x="0" y="890337"/>
                </a:lnTo>
                <a:cubicBezTo>
                  <a:pt x="0" y="398617"/>
                  <a:pt x="398617" y="0"/>
                  <a:pt x="890337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601742" y="2679032"/>
            <a:ext cx="2975816" cy="306136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737898" y="3436077"/>
            <a:ext cx="2703504" cy="21011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淘米次数适中，一般2 - 3次，去除杂质，保留营养，米饭口感更好。
面食发酵技巧，控制温度和时间，发酵充分，口感松软。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601742" y="5729011"/>
            <a:ext cx="2975816" cy="1066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737898" y="3022600"/>
            <a:ext cx="2703504" cy="3817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制作心得分享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935447" y="2292123"/>
            <a:ext cx="308407" cy="290681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7945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主食图片展示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0" y="419734"/>
            <a:ext cx="428561" cy="121453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5400000">
            <a:off x="-145315" y="292497"/>
            <a:ext cx="719190" cy="134200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916674" y="1895384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33291" y="2311060"/>
            <a:ext cx="5904756" cy="201061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3289" y="831270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426022" y="4759105"/>
            <a:ext cx="1303866" cy="46696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4148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主讲人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408373" y="4759105"/>
            <a:ext cx="1340068" cy="46696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728100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AiPPT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92145" y="4759105"/>
            <a:ext cx="1303866" cy="46696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190271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dist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990812" y="4759105"/>
            <a:ext cx="1340068" cy="46696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117941" y="4862412"/>
            <a:ext cx="1085810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</a:t>
            </a:r>
            <a:endParaRPr kumimoji="1"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33290" y="1518658"/>
            <a:ext cx="3246452" cy="607063"/>
          </a:xfrm>
          <a:custGeom>
            <a:avLst/>
            <a:gdLst>
              <a:gd name="connsiteX0" fmla="*/ 442228 w 4729895"/>
              <a:gd name="connsiteY0" fmla="*/ 0 h 884456"/>
              <a:gd name="connsiteX1" fmla="*/ 849703 w 4729895"/>
              <a:gd name="connsiteY1" fmla="*/ 270093 h 884456"/>
              <a:gd name="connsiteX2" fmla="*/ 850081 w 4729895"/>
              <a:gd name="connsiteY2" fmla="*/ 271310 h 884456"/>
              <a:gd name="connsiteX3" fmla="*/ 850458 w 4729895"/>
              <a:gd name="connsiteY3" fmla="*/ 270093 h 884456"/>
              <a:gd name="connsiteX4" fmla="*/ 1257933 w 4729895"/>
              <a:gd name="connsiteY4" fmla="*/ 0 h 884456"/>
              <a:gd name="connsiteX5" fmla="*/ 1570636 w 4729895"/>
              <a:gd name="connsiteY5" fmla="*/ 129526 h 884456"/>
              <a:gd name="connsiteX6" fmla="*/ 1605329 w 4729895"/>
              <a:gd name="connsiteY6" fmla="*/ 171575 h 884456"/>
              <a:gd name="connsiteX7" fmla="*/ 1640023 w 4729895"/>
              <a:gd name="connsiteY7" fmla="*/ 129526 h 884456"/>
              <a:gd name="connsiteX8" fmla="*/ 1952725 w 4729895"/>
              <a:gd name="connsiteY8" fmla="*/ 0 h 884456"/>
              <a:gd name="connsiteX9" fmla="*/ 2360200 w 4729895"/>
              <a:gd name="connsiteY9" fmla="*/ 270093 h 884456"/>
              <a:gd name="connsiteX10" fmla="*/ 2360578 w 4729895"/>
              <a:gd name="connsiteY10" fmla="*/ 271310 h 884456"/>
              <a:gd name="connsiteX11" fmla="*/ 2360956 w 4729895"/>
              <a:gd name="connsiteY11" fmla="*/ 270093 h 884456"/>
              <a:gd name="connsiteX12" fmla="*/ 2768431 w 4729895"/>
              <a:gd name="connsiteY12" fmla="*/ 0 h 884456"/>
              <a:gd name="connsiteX13" fmla="*/ 3081133 w 4729895"/>
              <a:gd name="connsiteY13" fmla="*/ 129526 h 884456"/>
              <a:gd name="connsiteX14" fmla="*/ 3120196 w 4729895"/>
              <a:gd name="connsiteY14" fmla="*/ 176871 h 884456"/>
              <a:gd name="connsiteX15" fmla="*/ 3159260 w 4729895"/>
              <a:gd name="connsiteY15" fmla="*/ 129526 h 884456"/>
              <a:gd name="connsiteX16" fmla="*/ 3471962 w 4729895"/>
              <a:gd name="connsiteY16" fmla="*/ 0 h 884456"/>
              <a:gd name="connsiteX17" fmla="*/ 3879437 w 4729895"/>
              <a:gd name="connsiteY17" fmla="*/ 270093 h 884456"/>
              <a:gd name="connsiteX18" fmla="*/ 3879815 w 4729895"/>
              <a:gd name="connsiteY18" fmla="*/ 271310 h 884456"/>
              <a:gd name="connsiteX19" fmla="*/ 3880193 w 4729895"/>
              <a:gd name="connsiteY19" fmla="*/ 270093 h 884456"/>
              <a:gd name="connsiteX20" fmla="*/ 4287668 w 4729895"/>
              <a:gd name="connsiteY20" fmla="*/ 0 h 884456"/>
              <a:gd name="connsiteX21" fmla="*/ 4729895 w 4729895"/>
              <a:gd name="connsiteY21" fmla="*/ 442228 h 884456"/>
              <a:gd name="connsiteX22" fmla="*/ 4287668 w 4729895"/>
              <a:gd name="connsiteY22" fmla="*/ 884456 h 884456"/>
              <a:gd name="connsiteX23" fmla="*/ 3880193 w 4729895"/>
              <a:gd name="connsiteY23" fmla="*/ 614363 h 884456"/>
              <a:gd name="connsiteX24" fmla="*/ 3879815 w 4729895"/>
              <a:gd name="connsiteY24" fmla="*/ 613146 h 884456"/>
              <a:gd name="connsiteX25" fmla="*/ 3879437 w 4729895"/>
              <a:gd name="connsiteY25" fmla="*/ 614363 h 884456"/>
              <a:gd name="connsiteX26" fmla="*/ 3471962 w 4729895"/>
              <a:gd name="connsiteY26" fmla="*/ 884456 h 884456"/>
              <a:gd name="connsiteX27" fmla="*/ 3159260 w 4729895"/>
              <a:gd name="connsiteY27" fmla="*/ 754930 h 884456"/>
              <a:gd name="connsiteX28" fmla="*/ 3120196 w 4729895"/>
              <a:gd name="connsiteY28" fmla="*/ 707585 h 884456"/>
              <a:gd name="connsiteX29" fmla="*/ 3081133 w 4729895"/>
              <a:gd name="connsiteY29" fmla="*/ 754930 h 884456"/>
              <a:gd name="connsiteX30" fmla="*/ 2768431 w 4729895"/>
              <a:gd name="connsiteY30" fmla="*/ 884456 h 884456"/>
              <a:gd name="connsiteX31" fmla="*/ 2360956 w 4729895"/>
              <a:gd name="connsiteY31" fmla="*/ 614363 h 884456"/>
              <a:gd name="connsiteX32" fmla="*/ 2360578 w 4729895"/>
              <a:gd name="connsiteY32" fmla="*/ 613146 h 884456"/>
              <a:gd name="connsiteX33" fmla="*/ 2360200 w 4729895"/>
              <a:gd name="connsiteY33" fmla="*/ 614363 h 884456"/>
              <a:gd name="connsiteX34" fmla="*/ 1952725 w 4729895"/>
              <a:gd name="connsiteY34" fmla="*/ 884456 h 884456"/>
              <a:gd name="connsiteX35" fmla="*/ 1640023 w 4729895"/>
              <a:gd name="connsiteY35" fmla="*/ 754930 h 884456"/>
              <a:gd name="connsiteX36" fmla="*/ 1605329 w 4729895"/>
              <a:gd name="connsiteY36" fmla="*/ 712881 h 884456"/>
              <a:gd name="connsiteX37" fmla="*/ 1570636 w 4729895"/>
              <a:gd name="connsiteY37" fmla="*/ 754930 h 884456"/>
              <a:gd name="connsiteX38" fmla="*/ 1257933 w 4729895"/>
              <a:gd name="connsiteY38" fmla="*/ 884456 h 884456"/>
              <a:gd name="connsiteX39" fmla="*/ 850458 w 4729895"/>
              <a:gd name="connsiteY39" fmla="*/ 614363 h 884456"/>
              <a:gd name="connsiteX40" fmla="*/ 850081 w 4729895"/>
              <a:gd name="connsiteY40" fmla="*/ 613146 h 884456"/>
              <a:gd name="connsiteX41" fmla="*/ 849703 w 4729895"/>
              <a:gd name="connsiteY41" fmla="*/ 614363 h 884456"/>
              <a:gd name="connsiteX42" fmla="*/ 442228 w 4729895"/>
              <a:gd name="connsiteY42" fmla="*/ 884456 h 884456"/>
              <a:gd name="connsiteX43" fmla="*/ 0 w 4729895"/>
              <a:gd name="connsiteY43" fmla="*/ 442228 h 884456"/>
              <a:gd name="connsiteX44" fmla="*/ 442228 w 4729895"/>
              <a:gd name="connsiteY44" fmla="*/ 0 h 884456"/>
            </a:gdLst>
            <a:ahLst/>
            <a:cxnLst/>
            <a:rect l="l" t="t" r="r" b="b"/>
            <a:pathLst>
              <a:path w="4729895" h="884456">
                <a:moveTo>
                  <a:pt x="442228" y="0"/>
                </a:moveTo>
                <a:cubicBezTo>
                  <a:pt x="625404" y="0"/>
                  <a:pt x="782569" y="111371"/>
                  <a:pt x="849703" y="270093"/>
                </a:cubicBezTo>
                <a:lnTo>
                  <a:pt x="850081" y="271310"/>
                </a:lnTo>
                <a:lnTo>
                  <a:pt x="850458" y="270093"/>
                </a:lnTo>
                <a:cubicBezTo>
                  <a:pt x="917592" y="111371"/>
                  <a:pt x="1074757" y="0"/>
                  <a:pt x="1257933" y="0"/>
                </a:cubicBezTo>
                <a:cubicBezTo>
                  <a:pt x="1380051" y="0"/>
                  <a:pt x="1490608" y="49498"/>
                  <a:pt x="1570636" y="129526"/>
                </a:cubicBezTo>
                <a:lnTo>
                  <a:pt x="1605329" y="171575"/>
                </a:lnTo>
                <a:lnTo>
                  <a:pt x="1640023" y="129526"/>
                </a:lnTo>
                <a:cubicBezTo>
                  <a:pt x="1720050" y="49498"/>
                  <a:pt x="1830607" y="0"/>
                  <a:pt x="1952725" y="0"/>
                </a:cubicBezTo>
                <a:cubicBezTo>
                  <a:pt x="2135901" y="0"/>
                  <a:pt x="2293066" y="111371"/>
                  <a:pt x="2360200" y="270093"/>
                </a:cubicBezTo>
                <a:lnTo>
                  <a:pt x="2360578" y="271310"/>
                </a:lnTo>
                <a:lnTo>
                  <a:pt x="2360956" y="270093"/>
                </a:lnTo>
                <a:cubicBezTo>
                  <a:pt x="2428089" y="111371"/>
                  <a:pt x="2585254" y="0"/>
                  <a:pt x="2768431" y="0"/>
                </a:cubicBezTo>
                <a:cubicBezTo>
                  <a:pt x="2890548" y="0"/>
                  <a:pt x="3001105" y="49498"/>
                  <a:pt x="3081133" y="129526"/>
                </a:cubicBezTo>
                <a:lnTo>
                  <a:pt x="3120196" y="176871"/>
                </a:lnTo>
                <a:lnTo>
                  <a:pt x="3159260" y="129526"/>
                </a:lnTo>
                <a:cubicBezTo>
                  <a:pt x="3239287" y="49498"/>
                  <a:pt x="3349844" y="0"/>
                  <a:pt x="3471962" y="0"/>
                </a:cubicBezTo>
                <a:cubicBezTo>
                  <a:pt x="3655138" y="0"/>
                  <a:pt x="3812303" y="111371"/>
                  <a:pt x="3879437" y="270093"/>
                </a:cubicBezTo>
                <a:lnTo>
                  <a:pt x="3879815" y="271310"/>
                </a:lnTo>
                <a:lnTo>
                  <a:pt x="3880193" y="270093"/>
                </a:lnTo>
                <a:cubicBezTo>
                  <a:pt x="3947326" y="111371"/>
                  <a:pt x="4104491" y="0"/>
                  <a:pt x="4287668" y="0"/>
                </a:cubicBezTo>
                <a:cubicBezTo>
                  <a:pt x="4531903" y="0"/>
                  <a:pt x="4729895" y="197993"/>
                  <a:pt x="4729895" y="442228"/>
                </a:cubicBezTo>
                <a:cubicBezTo>
                  <a:pt x="4729895" y="686464"/>
                  <a:pt x="4531903" y="884456"/>
                  <a:pt x="4287668" y="884456"/>
                </a:cubicBezTo>
                <a:cubicBezTo>
                  <a:pt x="4104491" y="884456"/>
                  <a:pt x="3947326" y="773086"/>
                  <a:pt x="3880193" y="614363"/>
                </a:cubicBezTo>
                <a:lnTo>
                  <a:pt x="3879815" y="613146"/>
                </a:lnTo>
                <a:lnTo>
                  <a:pt x="3879437" y="614363"/>
                </a:lnTo>
                <a:cubicBezTo>
                  <a:pt x="3812303" y="773086"/>
                  <a:pt x="3655138" y="884456"/>
                  <a:pt x="3471962" y="884456"/>
                </a:cubicBezTo>
                <a:cubicBezTo>
                  <a:pt x="3349844" y="884456"/>
                  <a:pt x="3239287" y="834958"/>
                  <a:pt x="3159260" y="754930"/>
                </a:cubicBezTo>
                <a:lnTo>
                  <a:pt x="3120196" y="707585"/>
                </a:lnTo>
                <a:lnTo>
                  <a:pt x="3081133" y="754930"/>
                </a:lnTo>
                <a:cubicBezTo>
                  <a:pt x="3001105" y="834958"/>
                  <a:pt x="2890548" y="884456"/>
                  <a:pt x="2768431" y="884456"/>
                </a:cubicBezTo>
                <a:cubicBezTo>
                  <a:pt x="2585254" y="884456"/>
                  <a:pt x="2428089" y="773086"/>
                  <a:pt x="2360956" y="614363"/>
                </a:cubicBezTo>
                <a:lnTo>
                  <a:pt x="2360578" y="613146"/>
                </a:lnTo>
                <a:lnTo>
                  <a:pt x="2360200" y="614363"/>
                </a:lnTo>
                <a:cubicBezTo>
                  <a:pt x="2293066" y="773086"/>
                  <a:pt x="2135901" y="884456"/>
                  <a:pt x="1952725" y="884456"/>
                </a:cubicBezTo>
                <a:cubicBezTo>
                  <a:pt x="1830607" y="884456"/>
                  <a:pt x="1720050" y="834958"/>
                  <a:pt x="1640023" y="754930"/>
                </a:cubicBezTo>
                <a:lnTo>
                  <a:pt x="1605329" y="712881"/>
                </a:lnTo>
                <a:lnTo>
                  <a:pt x="1570636" y="754930"/>
                </a:lnTo>
                <a:cubicBezTo>
                  <a:pt x="1490608" y="834958"/>
                  <a:pt x="1380051" y="884456"/>
                  <a:pt x="1257933" y="884456"/>
                </a:cubicBezTo>
                <a:cubicBezTo>
                  <a:pt x="1074757" y="884456"/>
                  <a:pt x="917592" y="773086"/>
                  <a:pt x="850458" y="614363"/>
                </a:cubicBezTo>
                <a:lnTo>
                  <a:pt x="850081" y="613146"/>
                </a:lnTo>
                <a:lnTo>
                  <a:pt x="849703" y="614363"/>
                </a:lnTo>
                <a:cubicBezTo>
                  <a:pt x="782569" y="773086"/>
                  <a:pt x="625404" y="884456"/>
                  <a:pt x="442228" y="884456"/>
                </a:cubicBezTo>
                <a:cubicBezTo>
                  <a:pt x="197992" y="884456"/>
                  <a:pt x="0" y="686464"/>
                  <a:pt x="0" y="442228"/>
                </a:cubicBezTo>
                <a:cubicBezTo>
                  <a:pt x="0" y="197993"/>
                  <a:pt x="197992" y="0"/>
                  <a:pt x="44222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3952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D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100862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E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578084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S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118358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I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2623059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G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3214570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N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2997200" y="1386840"/>
            <a:ext cx="40640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AI</a:t>
            </a:r>
            <a:r>
              <a:rPr lang="zh-CN" altLang="en-US"/>
              <a:t>助力</a:t>
            </a:r>
            <a:r>
              <a:rPr lang="zh-CN" altLang="en-US"/>
              <a:t>高效办公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笔记</a:t>
            </a:r>
            <a:r>
              <a:rPr lang="zh-CN" altLang="en-US"/>
              <a:t>链接</a:t>
            </a:r>
            <a:endParaRPr lang="zh-CN" altLang="en-US"/>
          </a:p>
          <a:p>
            <a:r>
              <a:rPr lang="en-US" altLang="zh-CN"/>
              <a:t>https://natural-snowdrop-f1d.notion.site/5-5-AI-1ea03c37d7248099ab67d33f98d01178?pvs=4</a:t>
            </a: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245111 h 6858000"/>
              <a:gd name="connsiteX1" fmla="*/ 12192000 w 12192000"/>
              <a:gd name="connsiteY1" fmla="*/ 6858000 h 6858000"/>
              <a:gd name="connsiteX2" fmla="*/ 0 w 12192000"/>
              <a:gd name="connsiteY2" fmla="*/ 6858000 h 6858000"/>
              <a:gd name="connsiteX3" fmla="*/ 0 w 12192000"/>
              <a:gd name="connsiteY3" fmla="*/ 6736080 h 6858000"/>
              <a:gd name="connsiteX4" fmla="*/ 11701031 w 12192000"/>
              <a:gd name="connsiteY4" fmla="*/ 6736080 h 6858000"/>
              <a:gd name="connsiteX5" fmla="*/ 12192000 w 12192000"/>
              <a:gd name="connsiteY5" fmla="*/ 6245111 h 6858000"/>
              <a:gd name="connsiteX6" fmla="*/ 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612889 h 6858000"/>
              <a:gd name="connsiteX9" fmla="*/ 11701031 w 12192000"/>
              <a:gd name="connsiteY9" fmla="*/ 121920 h 6858000"/>
              <a:gd name="connsiteX10" fmla="*/ 0 w 12192000"/>
              <a:gd name="connsiteY10" fmla="*/ 121920 h 6858000"/>
            </a:gdLst>
            <a:ahLst/>
            <a:cxnLst/>
            <a:rect l="l" t="t" r="r" b="b"/>
            <a:pathLst>
              <a:path w="12192000" h="6858000">
                <a:moveTo>
                  <a:pt x="12192000" y="6245111"/>
                </a:moveTo>
                <a:lnTo>
                  <a:pt x="12192000" y="6858000"/>
                </a:lnTo>
                <a:lnTo>
                  <a:pt x="0" y="6858000"/>
                </a:lnTo>
                <a:lnTo>
                  <a:pt x="0" y="6736080"/>
                </a:lnTo>
                <a:lnTo>
                  <a:pt x="11701031" y="6736080"/>
                </a:lnTo>
                <a:cubicBezTo>
                  <a:pt x="11972186" y="6736080"/>
                  <a:pt x="12192000" y="6516266"/>
                  <a:pt x="12192000" y="624511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12889"/>
                </a:lnTo>
                <a:cubicBezTo>
                  <a:pt x="12192000" y="341734"/>
                  <a:pt x="11972186" y="121920"/>
                  <a:pt x="11701031" y="121920"/>
                </a:cubicBezTo>
                <a:lnTo>
                  <a:pt x="0" y="12192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516842"/>
            <a:ext cx="3035269" cy="2021662"/>
          </a:xfrm>
          <a:custGeom>
            <a:avLst/>
            <a:gdLst>
              <a:gd name="connsiteX0" fmla="*/ 0 w 11518900"/>
              <a:gd name="connsiteY0" fmla="*/ 0 h 4767580"/>
              <a:gd name="connsiteX1" fmla="*/ 9135110 w 11518900"/>
              <a:gd name="connsiteY1" fmla="*/ 0 h 4767580"/>
              <a:gd name="connsiteX2" fmla="*/ 11518900 w 11518900"/>
              <a:gd name="connsiteY2" fmla="*/ 2383790 h 4767580"/>
              <a:gd name="connsiteX3" fmla="*/ 9135110 w 11518900"/>
              <a:gd name="connsiteY3" fmla="*/ 4767580 h 4767580"/>
              <a:gd name="connsiteX4" fmla="*/ 0 w 11518900"/>
              <a:gd name="connsiteY4" fmla="*/ 4767580 h 4767580"/>
            </a:gdLst>
            <a:ahLst/>
            <a:cxnLst/>
            <a:rect l="l" t="t" r="r" b="b"/>
            <a:pathLst>
              <a:path w="11518900" h="4767580">
                <a:moveTo>
                  <a:pt x="0" y="0"/>
                </a:moveTo>
                <a:lnTo>
                  <a:pt x="9135110" y="0"/>
                </a:lnTo>
                <a:cubicBezTo>
                  <a:pt x="10451641" y="0"/>
                  <a:pt x="11518900" y="1067259"/>
                  <a:pt x="11518900" y="2383790"/>
                </a:cubicBezTo>
                <a:cubicBezTo>
                  <a:pt x="11518900" y="3700321"/>
                  <a:pt x="10451641" y="4767580"/>
                  <a:pt x="9135110" y="4767580"/>
                </a:cubicBezTo>
                <a:lnTo>
                  <a:pt x="0" y="4767580"/>
                </a:lnTo>
                <a:close/>
              </a:path>
            </a:pathLst>
          </a:custGeom>
          <a:solidFill>
            <a:schemeClr val="bg1"/>
          </a:solidFill>
          <a:ln w="1270" cap="sq">
            <a:noFill/>
            <a:miter/>
          </a:ln>
          <a:effectLst>
            <a:outerShdw blurRad="279400" dist="114300" dir="2700000" sx="102000" sy="102000" algn="tl" rotWithShape="0">
              <a:schemeClr val="accent1">
                <a:alpha val="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516842"/>
            <a:ext cx="104172" cy="2021662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00380" y="1210458"/>
            <a:ext cx="1765300" cy="927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目录</a:t>
            </a:r>
            <a:endParaRPr kumimoji="1"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660400" y="867397"/>
            <a:ext cx="244783" cy="148603"/>
            <a:chOff x="660400" y="867397"/>
            <a:chExt cx="244783" cy="148603"/>
          </a:xfrm>
        </p:grpSpPr>
        <p:sp>
          <p:nvSpPr>
            <p:cNvPr id="8" name="标题 1"/>
            <p:cNvSpPr txBox="1"/>
            <p:nvPr/>
          </p:nvSpPr>
          <p:spPr>
            <a:xfrm>
              <a:off x="660400" y="867399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715154" y="867399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769908" y="86739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824663" y="86739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879417" y="867397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660400" y="908344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715154" y="908344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769908" y="908343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824663" y="90834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879417" y="90834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660400" y="949289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715154" y="94928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769908" y="94928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824663" y="949287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879417" y="949287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>
              <a:off x="660400" y="990234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715154" y="990233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769908" y="990233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824663" y="99023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879417" y="99023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8" name="标题 1"/>
          <p:cNvSpPr txBox="1"/>
          <p:nvPr/>
        </p:nvSpPr>
        <p:spPr>
          <a:xfrm>
            <a:off x="1563496" y="3120834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引言</a:t>
            </a:r>
            <a:endParaRPr kumimoji="1"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660401" y="3172422"/>
            <a:ext cx="626441" cy="626434"/>
            <a:chOff x="660401" y="3172422"/>
            <a:chExt cx="626441" cy="626434"/>
          </a:xfrm>
        </p:grpSpPr>
        <p:sp>
          <p:nvSpPr>
            <p:cNvPr id="30" name="标题 1"/>
            <p:cNvSpPr txBox="1"/>
            <p:nvPr/>
          </p:nvSpPr>
          <p:spPr>
            <a:xfrm>
              <a:off x="660401" y="3172422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blurRad="279400" dist="114300" dir="2700000" sx="102000" sy="10200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730235" y="3300194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 panose="00020600040101010101" charset="-122"/>
                  <a:ea typeface="OPPOSans M" panose="00020600040101010101" charset="-122"/>
                  <a:cs typeface="OPPOSans M" panose="00020600040101010101" charset="-122"/>
                </a:rPr>
                <a:t>01</a:t>
              </a:r>
              <a:endParaRPr kumimoji="1" lang="zh-CN" altLang="en-US"/>
            </a:p>
          </p:txBody>
        </p:sp>
      </p:grpSp>
      <p:sp>
        <p:nvSpPr>
          <p:cNvPr id="32" name="标题 1"/>
          <p:cNvSpPr txBox="1"/>
          <p:nvPr/>
        </p:nvSpPr>
        <p:spPr>
          <a:xfrm>
            <a:off x="1563496" y="4674547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成品展示 - 主菜</a:t>
            </a:r>
            <a:endParaRPr kumimoji="1"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660401" y="4726135"/>
            <a:ext cx="626441" cy="626434"/>
            <a:chOff x="660401" y="4726135"/>
            <a:chExt cx="626441" cy="626434"/>
          </a:xfrm>
        </p:grpSpPr>
        <p:sp>
          <p:nvSpPr>
            <p:cNvPr id="34" name="标题 1"/>
            <p:cNvSpPr txBox="1"/>
            <p:nvPr/>
          </p:nvSpPr>
          <p:spPr>
            <a:xfrm>
              <a:off x="660401" y="4726135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blurRad="279400" dist="114300" dir="2700000" sx="102000" sy="10200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>
              <a:off x="730235" y="4853907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 panose="00020600040101010101" charset="-122"/>
                  <a:ea typeface="OPPOSans M" panose="00020600040101010101" charset="-122"/>
                  <a:cs typeface="OPPOSans M" panose="00020600040101010101" charset="-122"/>
                </a:rPr>
                <a:t>04</a:t>
              </a:r>
              <a:endParaRPr kumimoji="1" lang="zh-CN" altLang="en-US"/>
            </a:p>
          </p:txBody>
        </p:sp>
      </p:grpSp>
      <p:sp>
        <p:nvSpPr>
          <p:cNvPr id="36" name="标题 1"/>
          <p:cNvSpPr txBox="1"/>
          <p:nvPr/>
        </p:nvSpPr>
        <p:spPr>
          <a:xfrm>
            <a:off x="5292141" y="3120834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26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做饭流程 - 准备食材</a:t>
            </a:r>
            <a:endParaRPr kumimoji="1"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4389046" y="3172422"/>
            <a:ext cx="626441" cy="626434"/>
            <a:chOff x="4389046" y="3172422"/>
            <a:chExt cx="626441" cy="626434"/>
          </a:xfrm>
        </p:grpSpPr>
        <p:sp>
          <p:nvSpPr>
            <p:cNvPr id="38" name="标题 1"/>
            <p:cNvSpPr txBox="1"/>
            <p:nvPr/>
          </p:nvSpPr>
          <p:spPr>
            <a:xfrm>
              <a:off x="4389046" y="3172422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blurRad="279400" dist="114300" dir="2700000" sx="102000" sy="10200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4458880" y="3300194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 panose="00020600040101010101" charset="-122"/>
                  <a:ea typeface="OPPOSans M" panose="00020600040101010101" charset="-122"/>
                  <a:cs typeface="OPPOSans M" panose="00020600040101010101" charset="-122"/>
                </a:rPr>
                <a:t>02</a:t>
              </a:r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5292141" y="4674547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成品展示 - 配菜</a:t>
            </a:r>
            <a:endParaRPr kumimoji="1"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4389046" y="4726135"/>
            <a:ext cx="626441" cy="626434"/>
            <a:chOff x="4389046" y="4726135"/>
            <a:chExt cx="626441" cy="626434"/>
          </a:xfrm>
        </p:grpSpPr>
        <p:sp>
          <p:nvSpPr>
            <p:cNvPr id="42" name="标题 1"/>
            <p:cNvSpPr txBox="1"/>
            <p:nvPr/>
          </p:nvSpPr>
          <p:spPr>
            <a:xfrm>
              <a:off x="4389046" y="4726135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blurRad="279400" dist="114300" dir="2700000" sx="102000" sy="10200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>
              <a:off x="4458880" y="4853907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 panose="00020600040101010101" charset="-122"/>
                  <a:ea typeface="OPPOSans M" panose="00020600040101010101" charset="-122"/>
                  <a:cs typeface="OPPOSans M" panose="00020600040101010101" charset="-122"/>
                </a:rPr>
                <a:t>05</a:t>
              </a:r>
              <a:endParaRPr kumimoji="1" lang="zh-CN" altLang="en-US"/>
            </a:p>
          </p:txBody>
        </p:sp>
      </p:grpSp>
      <p:sp>
        <p:nvSpPr>
          <p:cNvPr id="44" name="标题 1"/>
          <p:cNvSpPr txBox="1"/>
          <p:nvPr/>
        </p:nvSpPr>
        <p:spPr>
          <a:xfrm>
            <a:off x="9020785" y="3120834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26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做饭流程 - 烹饪过程</a:t>
            </a:r>
            <a:endParaRPr kumimoji="1"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8117690" y="3172422"/>
            <a:ext cx="626441" cy="626434"/>
            <a:chOff x="8117690" y="3172422"/>
            <a:chExt cx="626441" cy="626434"/>
          </a:xfrm>
        </p:grpSpPr>
        <p:sp>
          <p:nvSpPr>
            <p:cNvPr id="46" name="标题 1"/>
            <p:cNvSpPr txBox="1"/>
            <p:nvPr/>
          </p:nvSpPr>
          <p:spPr>
            <a:xfrm>
              <a:off x="8117690" y="3172422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blurRad="279400" dist="114300" dir="2700000" sx="102000" sy="10200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7" name="标题 1"/>
            <p:cNvSpPr txBox="1"/>
            <p:nvPr/>
          </p:nvSpPr>
          <p:spPr>
            <a:xfrm>
              <a:off x="8187524" y="3300194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 panose="00020600040101010101" charset="-122"/>
                  <a:ea typeface="OPPOSans M" panose="00020600040101010101" charset="-122"/>
                  <a:cs typeface="OPPOSans M" panose="00020600040101010101" charset="-122"/>
                </a:rPr>
                <a:t>03</a:t>
              </a:r>
              <a:endParaRPr kumimoji="1" lang="zh-CN" altLang="en-US"/>
            </a:p>
          </p:txBody>
        </p:sp>
      </p:grpSp>
      <p:sp>
        <p:nvSpPr>
          <p:cNvPr id="48" name="标题 1"/>
          <p:cNvSpPr txBox="1"/>
          <p:nvPr/>
        </p:nvSpPr>
        <p:spPr>
          <a:xfrm>
            <a:off x="9020785" y="4674547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成品展示 - 主食</a:t>
            </a:r>
            <a:endParaRPr kumimoji="1"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8117690" y="4726135"/>
            <a:ext cx="626441" cy="626434"/>
            <a:chOff x="8117690" y="4726135"/>
            <a:chExt cx="626441" cy="626434"/>
          </a:xfrm>
        </p:grpSpPr>
        <p:sp>
          <p:nvSpPr>
            <p:cNvPr id="50" name="标题 1"/>
            <p:cNvSpPr txBox="1"/>
            <p:nvPr/>
          </p:nvSpPr>
          <p:spPr>
            <a:xfrm>
              <a:off x="8117690" y="4726135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blurRad="279400" dist="114300" dir="2700000" sx="102000" sy="10200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1" name="标题 1"/>
            <p:cNvSpPr txBox="1"/>
            <p:nvPr/>
          </p:nvSpPr>
          <p:spPr>
            <a:xfrm>
              <a:off x="8187524" y="4853907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M" panose="00020600040101010101" charset="-122"/>
                  <a:ea typeface="OPPOSans M" panose="00020600040101010101" charset="-122"/>
                  <a:cs typeface="OPPOSans M" panose="00020600040101010101" charset="-122"/>
                </a:rPr>
                <a:t>06</a:t>
              </a:r>
              <a:endParaRPr kumimoji="1"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517634" y="3772104"/>
            <a:ext cx="2400642" cy="48374"/>
            <a:chOff x="1517634" y="3772104"/>
            <a:chExt cx="2400642" cy="48374"/>
          </a:xfrm>
        </p:grpSpPr>
        <p:sp>
          <p:nvSpPr>
            <p:cNvPr id="53" name="标题 1"/>
            <p:cNvSpPr txBox="1"/>
            <p:nvPr/>
          </p:nvSpPr>
          <p:spPr>
            <a:xfrm>
              <a:off x="3869902" y="3772104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54" name="标题 1"/>
            <p:cNvCxnSpPr/>
            <p:nvPr/>
          </p:nvCxnSpPr>
          <p:spPr>
            <a:xfrm>
              <a:off x="1517634" y="3799915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55" name="组合 54"/>
          <p:cNvGrpSpPr/>
          <p:nvPr/>
        </p:nvGrpSpPr>
        <p:grpSpPr>
          <a:xfrm>
            <a:off x="5292141" y="3772104"/>
            <a:ext cx="2400642" cy="48374"/>
            <a:chOff x="5292141" y="3772104"/>
            <a:chExt cx="2400642" cy="48374"/>
          </a:xfrm>
        </p:grpSpPr>
        <p:sp>
          <p:nvSpPr>
            <p:cNvPr id="56" name="标题 1"/>
            <p:cNvSpPr txBox="1"/>
            <p:nvPr/>
          </p:nvSpPr>
          <p:spPr>
            <a:xfrm>
              <a:off x="7644409" y="3772104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57" name="标题 1"/>
            <p:cNvCxnSpPr/>
            <p:nvPr/>
          </p:nvCxnSpPr>
          <p:spPr>
            <a:xfrm>
              <a:off x="5292141" y="3799915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58" name="组合 57"/>
          <p:cNvGrpSpPr/>
          <p:nvPr/>
        </p:nvGrpSpPr>
        <p:grpSpPr>
          <a:xfrm>
            <a:off x="9069522" y="3772104"/>
            <a:ext cx="2400642" cy="48374"/>
            <a:chOff x="9069522" y="3772104"/>
            <a:chExt cx="2400642" cy="48374"/>
          </a:xfrm>
        </p:grpSpPr>
        <p:sp>
          <p:nvSpPr>
            <p:cNvPr id="59" name="标题 1"/>
            <p:cNvSpPr txBox="1"/>
            <p:nvPr/>
          </p:nvSpPr>
          <p:spPr>
            <a:xfrm>
              <a:off x="11421790" y="3772104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60" name="标题 1"/>
            <p:cNvCxnSpPr/>
            <p:nvPr/>
          </p:nvCxnSpPr>
          <p:spPr>
            <a:xfrm>
              <a:off x="9069522" y="3799915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61" name="组合 60"/>
          <p:cNvGrpSpPr/>
          <p:nvPr/>
        </p:nvGrpSpPr>
        <p:grpSpPr>
          <a:xfrm>
            <a:off x="1517634" y="5338608"/>
            <a:ext cx="2400642" cy="48374"/>
            <a:chOff x="1517634" y="5338608"/>
            <a:chExt cx="2400642" cy="48374"/>
          </a:xfrm>
        </p:grpSpPr>
        <p:sp>
          <p:nvSpPr>
            <p:cNvPr id="62" name="标题 1"/>
            <p:cNvSpPr txBox="1"/>
            <p:nvPr/>
          </p:nvSpPr>
          <p:spPr>
            <a:xfrm>
              <a:off x="3869902" y="5338608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63" name="标题 1"/>
            <p:cNvCxnSpPr/>
            <p:nvPr/>
          </p:nvCxnSpPr>
          <p:spPr>
            <a:xfrm>
              <a:off x="1517634" y="5366419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64" name="组合 63"/>
          <p:cNvGrpSpPr/>
          <p:nvPr/>
        </p:nvGrpSpPr>
        <p:grpSpPr>
          <a:xfrm>
            <a:off x="5292141" y="5338608"/>
            <a:ext cx="2400642" cy="48374"/>
            <a:chOff x="5292141" y="5338608"/>
            <a:chExt cx="2400642" cy="48374"/>
          </a:xfrm>
        </p:grpSpPr>
        <p:sp>
          <p:nvSpPr>
            <p:cNvPr id="65" name="标题 1"/>
            <p:cNvSpPr txBox="1"/>
            <p:nvPr/>
          </p:nvSpPr>
          <p:spPr>
            <a:xfrm>
              <a:off x="7644409" y="5338608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66" name="标题 1"/>
            <p:cNvCxnSpPr/>
            <p:nvPr/>
          </p:nvCxnSpPr>
          <p:spPr>
            <a:xfrm>
              <a:off x="5292141" y="5366419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67" name="组合 66"/>
          <p:cNvGrpSpPr/>
          <p:nvPr/>
        </p:nvGrpSpPr>
        <p:grpSpPr>
          <a:xfrm>
            <a:off x="9069522" y="5338608"/>
            <a:ext cx="2400642" cy="48374"/>
            <a:chOff x="9069522" y="5338608"/>
            <a:chExt cx="2400642" cy="48374"/>
          </a:xfrm>
        </p:grpSpPr>
        <p:sp>
          <p:nvSpPr>
            <p:cNvPr id="68" name="标题 1"/>
            <p:cNvSpPr txBox="1"/>
            <p:nvPr/>
          </p:nvSpPr>
          <p:spPr>
            <a:xfrm>
              <a:off x="11421790" y="5338608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69" name="标题 1"/>
            <p:cNvCxnSpPr/>
            <p:nvPr/>
          </p:nvCxnSpPr>
          <p:spPr>
            <a:xfrm>
              <a:off x="9069522" y="5366419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引言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681699" y="6024962"/>
            <a:ext cx="2814891" cy="1048939"/>
          </a:xfrm>
          <a:custGeom>
            <a:avLst/>
            <a:gdLst>
              <a:gd name="connsiteX0" fmla="*/ 0 w 2814891"/>
              <a:gd name="connsiteY0" fmla="*/ 0 h 1048939"/>
              <a:gd name="connsiteX1" fmla="*/ 2814891 w 2814891"/>
              <a:gd name="connsiteY1" fmla="*/ 0 h 1048939"/>
              <a:gd name="connsiteX2" fmla="*/ 2814891 w 2814891"/>
              <a:gd name="connsiteY2" fmla="*/ 1048939 h 1048939"/>
              <a:gd name="connsiteX3" fmla="*/ 0 w 2814891"/>
              <a:gd name="connsiteY3" fmla="*/ 1048939 h 1048939"/>
            </a:gdLst>
            <a:ahLst/>
            <a:cxnLst/>
            <a:rect l="l" t="t" r="r" b="b"/>
            <a:pathLst>
              <a:path w="2814891" h="1048939">
                <a:moveTo>
                  <a:pt x="0" y="0"/>
                </a:moveTo>
                <a:lnTo>
                  <a:pt x="2814891" y="0"/>
                </a:lnTo>
                <a:lnTo>
                  <a:pt x="2814891" y="1048939"/>
                </a:lnTo>
                <a:lnTo>
                  <a:pt x="0" y="1048939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6900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68016" y="5656580"/>
            <a:ext cx="2814891" cy="1417320"/>
          </a:xfrm>
          <a:custGeom>
            <a:avLst/>
            <a:gdLst>
              <a:gd name="connsiteX0" fmla="*/ 0 w 2814891"/>
              <a:gd name="connsiteY0" fmla="*/ 0 h 1417320"/>
              <a:gd name="connsiteX1" fmla="*/ 2814891 w 2814891"/>
              <a:gd name="connsiteY1" fmla="*/ 0 h 1417320"/>
              <a:gd name="connsiteX2" fmla="*/ 2814891 w 2814891"/>
              <a:gd name="connsiteY2" fmla="*/ 1417320 h 1417320"/>
              <a:gd name="connsiteX3" fmla="*/ 0 w 2814891"/>
              <a:gd name="connsiteY3" fmla="*/ 1417320 h 1417320"/>
            </a:gdLst>
            <a:ahLst/>
            <a:cxnLst/>
            <a:rect l="l" t="t" r="r" b="b"/>
            <a:pathLst>
              <a:path w="2814891" h="1417320">
                <a:moveTo>
                  <a:pt x="0" y="0"/>
                </a:moveTo>
                <a:lnTo>
                  <a:pt x="2814891" y="0"/>
                </a:lnTo>
                <a:lnTo>
                  <a:pt x="2814891" y="1417320"/>
                </a:lnTo>
                <a:lnTo>
                  <a:pt x="0" y="141732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6900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09096" y="5412740"/>
            <a:ext cx="2814891" cy="1661160"/>
          </a:xfrm>
          <a:custGeom>
            <a:avLst/>
            <a:gdLst>
              <a:gd name="connsiteX0" fmla="*/ 0 w 2814891"/>
              <a:gd name="connsiteY0" fmla="*/ 0 h 1661160"/>
              <a:gd name="connsiteX1" fmla="*/ 1360269 w 2814891"/>
              <a:gd name="connsiteY1" fmla="*/ 0 h 1661160"/>
              <a:gd name="connsiteX2" fmla="*/ 2814891 w 2814891"/>
              <a:gd name="connsiteY2" fmla="*/ 173547 h 1661160"/>
              <a:gd name="connsiteX3" fmla="*/ 2814891 w 2814891"/>
              <a:gd name="connsiteY3" fmla="*/ 1661160 h 1661160"/>
              <a:gd name="connsiteX4" fmla="*/ 0 w 2814891"/>
              <a:gd name="connsiteY4" fmla="*/ 1661160 h 1661160"/>
            </a:gdLst>
            <a:ahLst/>
            <a:cxnLst/>
            <a:rect l="l" t="t" r="r" b="b"/>
            <a:pathLst>
              <a:path w="2814891" h="1661160">
                <a:moveTo>
                  <a:pt x="0" y="0"/>
                </a:moveTo>
                <a:lnTo>
                  <a:pt x="1360269" y="0"/>
                </a:lnTo>
                <a:lnTo>
                  <a:pt x="2814891" y="173547"/>
                </a:lnTo>
                <a:lnTo>
                  <a:pt x="2814891" y="1661160"/>
                </a:lnTo>
                <a:lnTo>
                  <a:pt x="0" y="166116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6900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81699" y="1366183"/>
            <a:ext cx="2814891" cy="4929525"/>
          </a:xfrm>
          <a:custGeom>
            <a:avLst/>
            <a:gdLst>
              <a:gd name="connsiteX0" fmla="*/ 809240 w 1668026"/>
              <a:gd name="connsiteY0" fmla="*/ 0 h 4069478"/>
              <a:gd name="connsiteX1" fmla="*/ 1668026 w 1668026"/>
              <a:gd name="connsiteY1" fmla="*/ 153040 h 4069478"/>
              <a:gd name="connsiteX2" fmla="*/ 1668026 w 1668026"/>
              <a:gd name="connsiteY2" fmla="*/ 3916438 h 4069478"/>
              <a:gd name="connsiteX3" fmla="*/ 809240 w 1668026"/>
              <a:gd name="connsiteY3" fmla="*/ 4069478 h 4069478"/>
              <a:gd name="connsiteX4" fmla="*/ 0 w 1668026"/>
              <a:gd name="connsiteY4" fmla="*/ 3925268 h 4069478"/>
              <a:gd name="connsiteX5" fmla="*/ 0 w 1668026"/>
              <a:gd name="connsiteY5" fmla="*/ 144211 h 4069478"/>
              <a:gd name="connsiteX6" fmla="*/ 809240 w 1668026"/>
              <a:gd name="connsiteY6" fmla="*/ 0 h 4069478"/>
            </a:gdLst>
            <a:ahLst/>
            <a:cxnLst/>
            <a:rect l="l" t="t" r="r" b="b"/>
            <a:pathLst>
              <a:path w="1668026" h="4069478">
                <a:moveTo>
                  <a:pt x="809240" y="0"/>
                </a:moveTo>
                <a:lnTo>
                  <a:pt x="1668026" y="153040"/>
                </a:lnTo>
                <a:lnTo>
                  <a:pt x="1668026" y="3916438"/>
                </a:lnTo>
                <a:lnTo>
                  <a:pt x="809240" y="4069478"/>
                </a:lnTo>
                <a:lnTo>
                  <a:pt x="0" y="3925268"/>
                </a:lnTo>
                <a:lnTo>
                  <a:pt x="0" y="144211"/>
                </a:lnTo>
                <a:lnTo>
                  <a:pt x="80924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68016" y="1598296"/>
            <a:ext cx="2814891" cy="4455139"/>
          </a:xfrm>
          <a:custGeom>
            <a:avLst/>
            <a:gdLst>
              <a:gd name="connsiteX0" fmla="*/ 1668026 w 1668026"/>
              <a:gd name="connsiteY0" fmla="*/ 0 h 3677858"/>
              <a:gd name="connsiteX1" fmla="*/ 1668026 w 1668026"/>
              <a:gd name="connsiteY1" fmla="*/ 3677858 h 3677858"/>
              <a:gd name="connsiteX2" fmla="*/ 0 w 1668026"/>
              <a:gd name="connsiteY2" fmla="*/ 3380607 h 3677858"/>
              <a:gd name="connsiteX3" fmla="*/ 0 w 1668026"/>
              <a:gd name="connsiteY3" fmla="*/ 297251 h 3677858"/>
              <a:gd name="connsiteX4" fmla="*/ 1668026 w 1668026"/>
              <a:gd name="connsiteY4" fmla="*/ 0 h 3677858"/>
            </a:gdLst>
            <a:ahLst/>
            <a:cxnLst/>
            <a:rect l="l" t="t" r="r" b="b"/>
            <a:pathLst>
              <a:path w="1668026" h="3677858">
                <a:moveTo>
                  <a:pt x="1668026" y="0"/>
                </a:moveTo>
                <a:lnTo>
                  <a:pt x="1668026" y="3677858"/>
                </a:lnTo>
                <a:lnTo>
                  <a:pt x="0" y="3380607"/>
                </a:lnTo>
                <a:lnTo>
                  <a:pt x="0" y="297251"/>
                </a:lnTo>
                <a:lnTo>
                  <a:pt x="1668026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809096" y="1614073"/>
            <a:ext cx="2814891" cy="4433748"/>
          </a:xfrm>
          <a:custGeom>
            <a:avLst/>
            <a:gdLst>
              <a:gd name="connsiteX0" fmla="*/ 0 w 1668026"/>
              <a:gd name="connsiteY0" fmla="*/ 0 h 3660199"/>
              <a:gd name="connsiteX1" fmla="*/ 1668026 w 1668026"/>
              <a:gd name="connsiteY1" fmla="*/ 297250 h 3660199"/>
              <a:gd name="connsiteX2" fmla="*/ 1668026 w 1668026"/>
              <a:gd name="connsiteY2" fmla="*/ 3362948 h 3660199"/>
              <a:gd name="connsiteX3" fmla="*/ 0 w 1668026"/>
              <a:gd name="connsiteY3" fmla="*/ 3660199 h 3660199"/>
              <a:gd name="connsiteX4" fmla="*/ 0 w 1668026"/>
              <a:gd name="connsiteY4" fmla="*/ 0 h 3660199"/>
            </a:gdLst>
            <a:ahLst/>
            <a:cxnLst/>
            <a:rect l="l" t="t" r="r" b="b"/>
            <a:pathLst>
              <a:path w="1668026" h="3660199">
                <a:moveTo>
                  <a:pt x="0" y="0"/>
                </a:moveTo>
                <a:lnTo>
                  <a:pt x="1668026" y="297250"/>
                </a:lnTo>
                <a:lnTo>
                  <a:pt x="1668026" y="3362948"/>
                </a:lnTo>
                <a:lnTo>
                  <a:pt x="0" y="36601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71896" y="2284140"/>
            <a:ext cx="407130" cy="39399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853692" y="2178519"/>
            <a:ext cx="470904" cy="42693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038768" y="2275370"/>
            <a:ext cx="355546" cy="38514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357950" y="3543202"/>
            <a:ext cx="1235022" cy="76199"/>
          </a:xfrm>
          <a:prstGeom prst="roundRect">
            <a:avLst>
              <a:gd name="adj" fmla="val 50000"/>
            </a:avLst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471633" y="3518975"/>
            <a:ext cx="1235022" cy="76199"/>
          </a:xfrm>
          <a:prstGeom prst="roundRect">
            <a:avLst>
              <a:gd name="adj" fmla="val 50000"/>
            </a:avLst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599030" y="3537328"/>
            <a:ext cx="1235022" cy="76199"/>
          </a:xfrm>
          <a:prstGeom prst="roundRect">
            <a:avLst>
              <a:gd name="adj" fmla="val 50000"/>
            </a:avLst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0" y="2565284"/>
            <a:ext cx="984591" cy="4292716"/>
          </a:xfrm>
          <a:custGeom>
            <a:avLst/>
            <a:gdLst>
              <a:gd name="connsiteX0" fmla="*/ 0 w 1668026"/>
              <a:gd name="connsiteY0" fmla="*/ 0 h 3660199"/>
              <a:gd name="connsiteX1" fmla="*/ 1668026 w 1668026"/>
              <a:gd name="connsiteY1" fmla="*/ 297250 h 3660199"/>
              <a:gd name="connsiteX2" fmla="*/ 1668026 w 1668026"/>
              <a:gd name="connsiteY2" fmla="*/ 3362948 h 3660199"/>
              <a:gd name="connsiteX3" fmla="*/ 0 w 1668026"/>
              <a:gd name="connsiteY3" fmla="*/ 3660199 h 3660199"/>
              <a:gd name="connsiteX4" fmla="*/ 0 w 1668026"/>
              <a:gd name="connsiteY4" fmla="*/ 0 h 3660199"/>
            </a:gdLst>
            <a:ahLst/>
            <a:cxnLst/>
            <a:rect l="l" t="t" r="r" b="b"/>
            <a:pathLst>
              <a:path w="1668026" h="3660199">
                <a:moveTo>
                  <a:pt x="0" y="0"/>
                </a:moveTo>
                <a:lnTo>
                  <a:pt x="1668026" y="297250"/>
                </a:lnTo>
                <a:lnTo>
                  <a:pt x="1668026" y="3362948"/>
                </a:lnTo>
                <a:lnTo>
                  <a:pt x="0" y="36601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3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1207409" y="2565284"/>
            <a:ext cx="984591" cy="4292716"/>
          </a:xfrm>
          <a:custGeom>
            <a:avLst/>
            <a:gdLst>
              <a:gd name="connsiteX0" fmla="*/ 0 w 1668026"/>
              <a:gd name="connsiteY0" fmla="*/ 0 h 3660199"/>
              <a:gd name="connsiteX1" fmla="*/ 1668026 w 1668026"/>
              <a:gd name="connsiteY1" fmla="*/ 297250 h 3660199"/>
              <a:gd name="connsiteX2" fmla="*/ 1668026 w 1668026"/>
              <a:gd name="connsiteY2" fmla="*/ 3362948 h 3660199"/>
              <a:gd name="connsiteX3" fmla="*/ 0 w 1668026"/>
              <a:gd name="connsiteY3" fmla="*/ 3660199 h 3660199"/>
              <a:gd name="connsiteX4" fmla="*/ 0 w 1668026"/>
              <a:gd name="connsiteY4" fmla="*/ 0 h 3660199"/>
            </a:gdLst>
            <a:ahLst/>
            <a:cxnLst/>
            <a:rect l="l" t="t" r="r" b="b"/>
            <a:pathLst>
              <a:path w="1668026" h="3660199">
                <a:moveTo>
                  <a:pt x="0" y="0"/>
                </a:moveTo>
                <a:lnTo>
                  <a:pt x="1668026" y="297250"/>
                </a:lnTo>
                <a:lnTo>
                  <a:pt x="1668026" y="3362948"/>
                </a:lnTo>
                <a:lnTo>
                  <a:pt x="0" y="36601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3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74526" y="2830606"/>
            <a:ext cx="2401870" cy="560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创造力的体现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774527" y="3771874"/>
            <a:ext cx="2401868" cy="19331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做饭如同艺术创作，食材是颜料，厨具是画笔，每一道菜都是独一无二的作品。
从简单的食材搭配到独特的口味调配，烹饪过程充满无限可能，激发无限创造力。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888209" y="2782150"/>
            <a:ext cx="2401870" cy="560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团队交流价值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888210" y="3771874"/>
            <a:ext cx="2401868" cy="19331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厨房是团队协作的小天地，食材准备、烹饪分工，大家各司其职又紧密配合。
分享烹饪心得、品尝彼此作品，增进团队默契，让合作更融洽，氛围更活跃。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15606" y="2818858"/>
            <a:ext cx="2401870" cy="560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情感纽带作用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15607" y="3771874"/>
            <a:ext cx="2401868" cy="19331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亲手烹饪的美食，承载着对家人、朋友的爱与关怀，是传递温暖的特殊方式。
一起围坐品尝，分享制作故事，拉近彼此距离，让情感在美食中升华。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945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做饭的乐趣与意义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0" y="419734"/>
            <a:ext cx="428561" cy="121453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5400000">
            <a:off x="-145315" y="292497"/>
            <a:ext cx="719190" cy="134200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做饭流程 - 准备食材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13651" y="1870613"/>
            <a:ext cx="3420000" cy="3420000"/>
          </a:xfrm>
          <a:prstGeom prst="roundRect">
            <a:avLst>
              <a:gd name="adj" fmla="val 5969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3651" y="2779901"/>
            <a:ext cx="2880000" cy="20249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展示采购的蔬菜、肉类、海鲜等，色彩丰富，种类多样，充满生活气息。
精选当季食材，如春季的嫩笋、夏季的西瓜，保证新鲜度与口感。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3651" y="2096062"/>
            <a:ext cx="2880000" cy="61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丰富食材展示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36631" y="4989785"/>
            <a:ext cx="574040" cy="574040"/>
          </a:xfrm>
          <a:prstGeom prst="ellipse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36631" y="5122918"/>
            <a:ext cx="574040" cy="3077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3901847" y="1700575"/>
            <a:ext cx="162663" cy="162663"/>
          </a:xfrm>
          <a:prstGeom prst="teardrop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53976" y="1870613"/>
            <a:ext cx="3420000" cy="3420000"/>
          </a:xfrm>
          <a:prstGeom prst="roundRect">
            <a:avLst>
              <a:gd name="adj" fmla="val 5969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23977" y="2779901"/>
            <a:ext cx="2880000" cy="20249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依据菜谱需求，挑选适合的食材，如烹饪红烧肉需选五花肉，肥瘦相间。
考虑营养搭配，搭配蔬菜补充维生素，肉类提供优质蛋白，均衡膳食。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623977" y="2096062"/>
            <a:ext cx="2880000" cy="61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选择原因阐述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76957" y="4989785"/>
            <a:ext cx="574040" cy="574040"/>
          </a:xfrm>
          <a:prstGeom prst="ellipse">
            <a:avLst/>
          </a:prstGeom>
          <a:solidFill>
            <a:schemeClr val="accent2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776957" y="5122918"/>
            <a:ext cx="574040" cy="3077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7742173" y="1700575"/>
            <a:ext cx="162663" cy="162663"/>
          </a:xfrm>
          <a:prstGeom prst="teardrop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94302" y="1870613"/>
            <a:ext cx="3420000" cy="3420000"/>
          </a:xfrm>
          <a:prstGeom prst="roundRect">
            <a:avLst>
              <a:gd name="adj" fmla="val 620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64301" y="2779901"/>
            <a:ext cx="2880000" cy="20249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结合团队成员口味偏好，如有人喜辣，多选辣椒；有人偏好清淡，少选重口味食材。
尝试新食材，满足不同口味需求，丰富团队饮食体验。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64301" y="2096062"/>
            <a:ext cx="2880000" cy="61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个人口味考量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617281" y="4989785"/>
            <a:ext cx="574040" cy="574040"/>
          </a:xfrm>
          <a:prstGeom prst="ellipse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17281" y="5122918"/>
            <a:ext cx="574040" cy="3077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 flipV="1">
            <a:off x="11582497" y="1700575"/>
            <a:ext cx="162663" cy="162663"/>
          </a:xfrm>
          <a:prstGeom prst="teardrop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7945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食材选购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0" y="419734"/>
            <a:ext cx="428561" cy="121453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5400000">
            <a:off x="-145315" y="292497"/>
            <a:ext cx="719190" cy="134200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181214" y="4452731"/>
            <a:ext cx="2385392" cy="1025718"/>
          </a:xfrm>
          <a:custGeom>
            <a:avLst/>
            <a:gdLst>
              <a:gd name="connsiteX0" fmla="*/ 56941 w 8686969"/>
              <a:gd name="connsiteY0" fmla="*/ 0 h 1079852"/>
              <a:gd name="connsiteX1" fmla="*/ 8630028 w 8686969"/>
              <a:gd name="connsiteY1" fmla="*/ 0 h 1079852"/>
              <a:gd name="connsiteX2" fmla="*/ 8686969 w 8686969"/>
              <a:gd name="connsiteY2" fmla="*/ 56941 h 1079852"/>
              <a:gd name="connsiteX3" fmla="*/ 8686969 w 8686969"/>
              <a:gd name="connsiteY3" fmla="*/ 1022911 h 1079852"/>
              <a:gd name="connsiteX4" fmla="*/ 8630028 w 8686969"/>
              <a:gd name="connsiteY4" fmla="*/ 1079852 h 1079852"/>
              <a:gd name="connsiteX5" fmla="*/ 56941 w 8686969"/>
              <a:gd name="connsiteY5" fmla="*/ 1079852 h 1079852"/>
              <a:gd name="connsiteX6" fmla="*/ 0 w 8686969"/>
              <a:gd name="connsiteY6" fmla="*/ 1022911 h 1079852"/>
              <a:gd name="connsiteX7" fmla="*/ 0 w 8686969"/>
              <a:gd name="connsiteY7" fmla="*/ 794023 h 1079852"/>
              <a:gd name="connsiteX8" fmla="*/ 3420 w 8686969"/>
              <a:gd name="connsiteY8" fmla="*/ 794368 h 1079852"/>
              <a:gd name="connsiteX9" fmla="*/ 257862 w 8686969"/>
              <a:gd name="connsiteY9" fmla="*/ 539926 h 1079852"/>
              <a:gd name="connsiteX10" fmla="*/ 3420 w 8686969"/>
              <a:gd name="connsiteY10" fmla="*/ 285484 h 1079852"/>
              <a:gd name="connsiteX11" fmla="*/ 0 w 8686969"/>
              <a:gd name="connsiteY11" fmla="*/ 285829 h 1079852"/>
              <a:gd name="connsiteX12" fmla="*/ 0 w 8686969"/>
              <a:gd name="connsiteY12" fmla="*/ 56941 h 1079852"/>
              <a:gd name="connsiteX13" fmla="*/ 56941 w 8686969"/>
              <a:gd name="connsiteY13" fmla="*/ 0 h 1079852"/>
            </a:gdLst>
            <a:ahLst/>
            <a:cxnLst/>
            <a:rect l="l" t="t" r="r" b="b"/>
            <a:pathLst>
              <a:path w="8686969" h="1079852">
                <a:moveTo>
                  <a:pt x="56941" y="0"/>
                </a:moveTo>
                <a:lnTo>
                  <a:pt x="8630028" y="0"/>
                </a:lnTo>
                <a:cubicBezTo>
                  <a:pt x="8661476" y="0"/>
                  <a:pt x="8686969" y="25493"/>
                  <a:pt x="8686969" y="56941"/>
                </a:cubicBezTo>
                <a:lnTo>
                  <a:pt x="8686969" y="1022911"/>
                </a:lnTo>
                <a:cubicBezTo>
                  <a:pt x="8686969" y="1054359"/>
                  <a:pt x="8661476" y="1079852"/>
                  <a:pt x="8630028" y="1079852"/>
                </a:cubicBezTo>
                <a:lnTo>
                  <a:pt x="56941" y="1079852"/>
                </a:lnTo>
                <a:cubicBezTo>
                  <a:pt x="25493" y="1079852"/>
                  <a:pt x="0" y="1054359"/>
                  <a:pt x="0" y="1022911"/>
                </a:cubicBezTo>
                <a:lnTo>
                  <a:pt x="0" y="794023"/>
                </a:lnTo>
                <a:lnTo>
                  <a:pt x="3420" y="794368"/>
                </a:lnTo>
                <a:cubicBezTo>
                  <a:pt x="143944" y="794368"/>
                  <a:pt x="257862" y="680450"/>
                  <a:pt x="257862" y="539926"/>
                </a:cubicBezTo>
                <a:cubicBezTo>
                  <a:pt x="257862" y="399402"/>
                  <a:pt x="143944" y="285484"/>
                  <a:pt x="3420" y="285484"/>
                </a:cubicBezTo>
                <a:lnTo>
                  <a:pt x="0" y="285829"/>
                </a:lnTo>
                <a:lnTo>
                  <a:pt x="0" y="56941"/>
                </a:lnTo>
                <a:cubicBezTo>
                  <a:pt x="0" y="25493"/>
                  <a:pt x="25493" y="0"/>
                  <a:pt x="56941" y="0"/>
                </a:cubicBezTo>
                <a:close/>
              </a:path>
            </a:pathLst>
          </a:custGeom>
          <a:solidFill>
            <a:schemeClr val="accent1"/>
          </a:solidFill>
          <a:ln w="1270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110330" y="2965837"/>
            <a:ext cx="2385392" cy="1025718"/>
          </a:xfrm>
          <a:custGeom>
            <a:avLst/>
            <a:gdLst>
              <a:gd name="connsiteX0" fmla="*/ 56941 w 8686969"/>
              <a:gd name="connsiteY0" fmla="*/ 0 h 1079852"/>
              <a:gd name="connsiteX1" fmla="*/ 8630028 w 8686969"/>
              <a:gd name="connsiteY1" fmla="*/ 0 h 1079852"/>
              <a:gd name="connsiteX2" fmla="*/ 8686969 w 8686969"/>
              <a:gd name="connsiteY2" fmla="*/ 56941 h 1079852"/>
              <a:gd name="connsiteX3" fmla="*/ 8686969 w 8686969"/>
              <a:gd name="connsiteY3" fmla="*/ 1022911 h 1079852"/>
              <a:gd name="connsiteX4" fmla="*/ 8630028 w 8686969"/>
              <a:gd name="connsiteY4" fmla="*/ 1079852 h 1079852"/>
              <a:gd name="connsiteX5" fmla="*/ 56941 w 8686969"/>
              <a:gd name="connsiteY5" fmla="*/ 1079852 h 1079852"/>
              <a:gd name="connsiteX6" fmla="*/ 0 w 8686969"/>
              <a:gd name="connsiteY6" fmla="*/ 1022911 h 1079852"/>
              <a:gd name="connsiteX7" fmla="*/ 0 w 8686969"/>
              <a:gd name="connsiteY7" fmla="*/ 794023 h 1079852"/>
              <a:gd name="connsiteX8" fmla="*/ 3420 w 8686969"/>
              <a:gd name="connsiteY8" fmla="*/ 794368 h 1079852"/>
              <a:gd name="connsiteX9" fmla="*/ 257862 w 8686969"/>
              <a:gd name="connsiteY9" fmla="*/ 539926 h 1079852"/>
              <a:gd name="connsiteX10" fmla="*/ 3420 w 8686969"/>
              <a:gd name="connsiteY10" fmla="*/ 285484 h 1079852"/>
              <a:gd name="connsiteX11" fmla="*/ 0 w 8686969"/>
              <a:gd name="connsiteY11" fmla="*/ 285829 h 1079852"/>
              <a:gd name="connsiteX12" fmla="*/ 0 w 8686969"/>
              <a:gd name="connsiteY12" fmla="*/ 56941 h 1079852"/>
              <a:gd name="connsiteX13" fmla="*/ 56941 w 8686969"/>
              <a:gd name="connsiteY13" fmla="*/ 0 h 1079852"/>
            </a:gdLst>
            <a:ahLst/>
            <a:cxnLst/>
            <a:rect l="l" t="t" r="r" b="b"/>
            <a:pathLst>
              <a:path w="8686969" h="1079852">
                <a:moveTo>
                  <a:pt x="56941" y="0"/>
                </a:moveTo>
                <a:lnTo>
                  <a:pt x="8630028" y="0"/>
                </a:lnTo>
                <a:cubicBezTo>
                  <a:pt x="8661476" y="0"/>
                  <a:pt x="8686969" y="25493"/>
                  <a:pt x="8686969" y="56941"/>
                </a:cubicBezTo>
                <a:lnTo>
                  <a:pt x="8686969" y="1022911"/>
                </a:lnTo>
                <a:cubicBezTo>
                  <a:pt x="8686969" y="1054359"/>
                  <a:pt x="8661476" y="1079852"/>
                  <a:pt x="8630028" y="1079852"/>
                </a:cubicBezTo>
                <a:lnTo>
                  <a:pt x="56941" y="1079852"/>
                </a:lnTo>
                <a:cubicBezTo>
                  <a:pt x="25493" y="1079852"/>
                  <a:pt x="0" y="1054359"/>
                  <a:pt x="0" y="1022911"/>
                </a:cubicBezTo>
                <a:lnTo>
                  <a:pt x="0" y="794023"/>
                </a:lnTo>
                <a:lnTo>
                  <a:pt x="3420" y="794368"/>
                </a:lnTo>
                <a:cubicBezTo>
                  <a:pt x="143944" y="794368"/>
                  <a:pt x="257862" y="680450"/>
                  <a:pt x="257862" y="539926"/>
                </a:cubicBezTo>
                <a:cubicBezTo>
                  <a:pt x="257862" y="399402"/>
                  <a:pt x="143944" y="285484"/>
                  <a:pt x="3420" y="285484"/>
                </a:cubicBezTo>
                <a:lnTo>
                  <a:pt x="0" y="285829"/>
                </a:lnTo>
                <a:lnTo>
                  <a:pt x="0" y="56941"/>
                </a:lnTo>
                <a:cubicBezTo>
                  <a:pt x="0" y="25493"/>
                  <a:pt x="25493" y="0"/>
                  <a:pt x="56941" y="0"/>
                </a:cubicBezTo>
                <a:close/>
              </a:path>
            </a:pathLst>
          </a:custGeom>
          <a:solidFill>
            <a:schemeClr val="accent2"/>
          </a:solidFill>
          <a:ln w="1270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036904" y="1478943"/>
            <a:ext cx="2385392" cy="1025718"/>
          </a:xfrm>
          <a:custGeom>
            <a:avLst/>
            <a:gdLst>
              <a:gd name="connsiteX0" fmla="*/ 56941 w 8686969"/>
              <a:gd name="connsiteY0" fmla="*/ 0 h 1079852"/>
              <a:gd name="connsiteX1" fmla="*/ 8630028 w 8686969"/>
              <a:gd name="connsiteY1" fmla="*/ 0 h 1079852"/>
              <a:gd name="connsiteX2" fmla="*/ 8686969 w 8686969"/>
              <a:gd name="connsiteY2" fmla="*/ 56941 h 1079852"/>
              <a:gd name="connsiteX3" fmla="*/ 8686969 w 8686969"/>
              <a:gd name="connsiteY3" fmla="*/ 1022911 h 1079852"/>
              <a:gd name="connsiteX4" fmla="*/ 8630028 w 8686969"/>
              <a:gd name="connsiteY4" fmla="*/ 1079852 h 1079852"/>
              <a:gd name="connsiteX5" fmla="*/ 56941 w 8686969"/>
              <a:gd name="connsiteY5" fmla="*/ 1079852 h 1079852"/>
              <a:gd name="connsiteX6" fmla="*/ 0 w 8686969"/>
              <a:gd name="connsiteY6" fmla="*/ 1022911 h 1079852"/>
              <a:gd name="connsiteX7" fmla="*/ 0 w 8686969"/>
              <a:gd name="connsiteY7" fmla="*/ 794023 h 1079852"/>
              <a:gd name="connsiteX8" fmla="*/ 3420 w 8686969"/>
              <a:gd name="connsiteY8" fmla="*/ 794368 h 1079852"/>
              <a:gd name="connsiteX9" fmla="*/ 257862 w 8686969"/>
              <a:gd name="connsiteY9" fmla="*/ 539926 h 1079852"/>
              <a:gd name="connsiteX10" fmla="*/ 3420 w 8686969"/>
              <a:gd name="connsiteY10" fmla="*/ 285484 h 1079852"/>
              <a:gd name="connsiteX11" fmla="*/ 0 w 8686969"/>
              <a:gd name="connsiteY11" fmla="*/ 285829 h 1079852"/>
              <a:gd name="connsiteX12" fmla="*/ 0 w 8686969"/>
              <a:gd name="connsiteY12" fmla="*/ 56941 h 1079852"/>
              <a:gd name="connsiteX13" fmla="*/ 56941 w 8686969"/>
              <a:gd name="connsiteY13" fmla="*/ 0 h 1079852"/>
            </a:gdLst>
            <a:ahLst/>
            <a:cxnLst/>
            <a:rect l="l" t="t" r="r" b="b"/>
            <a:pathLst>
              <a:path w="8686969" h="1079852">
                <a:moveTo>
                  <a:pt x="56941" y="0"/>
                </a:moveTo>
                <a:lnTo>
                  <a:pt x="8630028" y="0"/>
                </a:lnTo>
                <a:cubicBezTo>
                  <a:pt x="8661476" y="0"/>
                  <a:pt x="8686969" y="25493"/>
                  <a:pt x="8686969" y="56941"/>
                </a:cubicBezTo>
                <a:lnTo>
                  <a:pt x="8686969" y="1022911"/>
                </a:lnTo>
                <a:cubicBezTo>
                  <a:pt x="8686969" y="1054359"/>
                  <a:pt x="8661476" y="1079852"/>
                  <a:pt x="8630028" y="1079852"/>
                </a:cubicBezTo>
                <a:lnTo>
                  <a:pt x="56941" y="1079852"/>
                </a:lnTo>
                <a:cubicBezTo>
                  <a:pt x="25493" y="1079852"/>
                  <a:pt x="0" y="1054359"/>
                  <a:pt x="0" y="1022911"/>
                </a:cubicBezTo>
                <a:lnTo>
                  <a:pt x="0" y="794023"/>
                </a:lnTo>
                <a:lnTo>
                  <a:pt x="3420" y="794368"/>
                </a:lnTo>
                <a:cubicBezTo>
                  <a:pt x="143944" y="794368"/>
                  <a:pt x="257862" y="680450"/>
                  <a:pt x="257862" y="539926"/>
                </a:cubicBezTo>
                <a:cubicBezTo>
                  <a:pt x="257862" y="399402"/>
                  <a:pt x="143944" y="285484"/>
                  <a:pt x="3420" y="285484"/>
                </a:cubicBezTo>
                <a:lnTo>
                  <a:pt x="0" y="285829"/>
                </a:lnTo>
                <a:lnTo>
                  <a:pt x="0" y="56941"/>
                </a:lnTo>
                <a:cubicBezTo>
                  <a:pt x="0" y="25493"/>
                  <a:pt x="25493" y="0"/>
                  <a:pt x="56941" y="0"/>
                </a:cubicBezTo>
                <a:close/>
              </a:path>
            </a:pathLst>
          </a:custGeom>
          <a:solidFill>
            <a:schemeClr val="accent1"/>
          </a:solidFill>
          <a:ln w="1270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72739" y="1829562"/>
            <a:ext cx="257862" cy="508884"/>
          </a:xfrm>
          <a:custGeom>
            <a:avLst/>
            <a:gdLst>
              <a:gd name="connsiteX0" fmla="*/ 3420 w 257862"/>
              <a:gd name="connsiteY0" fmla="*/ 0 h 508884"/>
              <a:gd name="connsiteX1" fmla="*/ 257862 w 257862"/>
              <a:gd name="connsiteY1" fmla="*/ 254442 h 508884"/>
              <a:gd name="connsiteX2" fmla="*/ 3420 w 257862"/>
              <a:gd name="connsiteY2" fmla="*/ 508884 h 508884"/>
              <a:gd name="connsiteX3" fmla="*/ 0 w 257862"/>
              <a:gd name="connsiteY3" fmla="*/ 508539 h 508884"/>
              <a:gd name="connsiteX4" fmla="*/ 0 w 257862"/>
              <a:gd name="connsiteY4" fmla="*/ 345 h 508884"/>
              <a:gd name="connsiteX5" fmla="*/ 3420 w 257862"/>
              <a:gd name="connsiteY5" fmla="*/ 0 h 508884"/>
            </a:gdLst>
            <a:ahLst/>
            <a:cxnLst/>
            <a:rect l="l" t="t" r="r" b="b"/>
            <a:pathLst>
              <a:path w="257862" h="508884">
                <a:moveTo>
                  <a:pt x="3420" y="0"/>
                </a:moveTo>
                <a:cubicBezTo>
                  <a:pt x="143944" y="0"/>
                  <a:pt x="257862" y="113918"/>
                  <a:pt x="257862" y="254442"/>
                </a:cubicBezTo>
                <a:cubicBezTo>
                  <a:pt x="257862" y="394966"/>
                  <a:pt x="143944" y="508884"/>
                  <a:pt x="3420" y="508884"/>
                </a:cubicBezTo>
                <a:lnTo>
                  <a:pt x="0" y="508539"/>
                </a:lnTo>
                <a:lnTo>
                  <a:pt x="0" y="345"/>
                </a:lnTo>
                <a:lnTo>
                  <a:pt x="3420" y="0"/>
                </a:lnTo>
                <a:close/>
              </a:path>
            </a:pathLst>
          </a:custGeom>
          <a:solidFill>
            <a:schemeClr val="accent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72739" y="1544078"/>
            <a:ext cx="8686969" cy="1079852"/>
          </a:xfrm>
          <a:custGeom>
            <a:avLst/>
            <a:gdLst>
              <a:gd name="connsiteX0" fmla="*/ 56941 w 8686969"/>
              <a:gd name="connsiteY0" fmla="*/ 0 h 1079852"/>
              <a:gd name="connsiteX1" fmla="*/ 8630028 w 8686969"/>
              <a:gd name="connsiteY1" fmla="*/ 0 h 1079852"/>
              <a:gd name="connsiteX2" fmla="*/ 8686969 w 8686969"/>
              <a:gd name="connsiteY2" fmla="*/ 56941 h 1079852"/>
              <a:gd name="connsiteX3" fmla="*/ 8686969 w 8686969"/>
              <a:gd name="connsiteY3" fmla="*/ 1022911 h 1079852"/>
              <a:gd name="connsiteX4" fmla="*/ 8630028 w 8686969"/>
              <a:gd name="connsiteY4" fmla="*/ 1079852 h 1079852"/>
              <a:gd name="connsiteX5" fmla="*/ 56941 w 8686969"/>
              <a:gd name="connsiteY5" fmla="*/ 1079852 h 1079852"/>
              <a:gd name="connsiteX6" fmla="*/ 0 w 8686969"/>
              <a:gd name="connsiteY6" fmla="*/ 1022911 h 1079852"/>
              <a:gd name="connsiteX7" fmla="*/ 0 w 8686969"/>
              <a:gd name="connsiteY7" fmla="*/ 794023 h 1079852"/>
              <a:gd name="connsiteX8" fmla="*/ 3420 w 8686969"/>
              <a:gd name="connsiteY8" fmla="*/ 794368 h 1079852"/>
              <a:gd name="connsiteX9" fmla="*/ 257862 w 8686969"/>
              <a:gd name="connsiteY9" fmla="*/ 539926 h 1079852"/>
              <a:gd name="connsiteX10" fmla="*/ 3420 w 8686969"/>
              <a:gd name="connsiteY10" fmla="*/ 285484 h 1079852"/>
              <a:gd name="connsiteX11" fmla="*/ 0 w 8686969"/>
              <a:gd name="connsiteY11" fmla="*/ 285829 h 1079852"/>
              <a:gd name="connsiteX12" fmla="*/ 0 w 8686969"/>
              <a:gd name="connsiteY12" fmla="*/ 56941 h 1079852"/>
              <a:gd name="connsiteX13" fmla="*/ 56941 w 8686969"/>
              <a:gd name="connsiteY13" fmla="*/ 0 h 1079852"/>
            </a:gdLst>
            <a:ahLst/>
            <a:cxnLst/>
            <a:rect l="l" t="t" r="r" b="b"/>
            <a:pathLst>
              <a:path w="8686969" h="1079852">
                <a:moveTo>
                  <a:pt x="56941" y="0"/>
                </a:moveTo>
                <a:lnTo>
                  <a:pt x="8630028" y="0"/>
                </a:lnTo>
                <a:cubicBezTo>
                  <a:pt x="8661476" y="0"/>
                  <a:pt x="8686969" y="25493"/>
                  <a:pt x="8686969" y="56941"/>
                </a:cubicBezTo>
                <a:lnTo>
                  <a:pt x="8686969" y="1022911"/>
                </a:lnTo>
                <a:cubicBezTo>
                  <a:pt x="8686969" y="1054359"/>
                  <a:pt x="8661476" y="1079852"/>
                  <a:pt x="8630028" y="1079852"/>
                </a:cubicBezTo>
                <a:lnTo>
                  <a:pt x="56941" y="1079852"/>
                </a:lnTo>
                <a:cubicBezTo>
                  <a:pt x="25493" y="1079852"/>
                  <a:pt x="0" y="1054359"/>
                  <a:pt x="0" y="1022911"/>
                </a:cubicBezTo>
                <a:lnTo>
                  <a:pt x="0" y="794023"/>
                </a:lnTo>
                <a:lnTo>
                  <a:pt x="3420" y="794368"/>
                </a:lnTo>
                <a:cubicBezTo>
                  <a:pt x="143944" y="794368"/>
                  <a:pt x="257862" y="680450"/>
                  <a:pt x="257862" y="539926"/>
                </a:cubicBezTo>
                <a:cubicBezTo>
                  <a:pt x="257862" y="399402"/>
                  <a:pt x="143944" y="285484"/>
                  <a:pt x="3420" y="285484"/>
                </a:cubicBezTo>
                <a:lnTo>
                  <a:pt x="0" y="285829"/>
                </a:lnTo>
                <a:lnTo>
                  <a:pt x="0" y="56941"/>
                </a:lnTo>
                <a:cubicBezTo>
                  <a:pt x="0" y="25493"/>
                  <a:pt x="25493" y="0"/>
                  <a:pt x="56941" y="0"/>
                </a:cubicBezTo>
                <a:close/>
              </a:path>
            </a:pathLst>
          </a:cu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34224" y="1665397"/>
            <a:ext cx="8041879" cy="3144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洗菜切菜过程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34224" y="2051438"/>
            <a:ext cx="8041879" cy="4850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36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分步呈现洗菜细节，先浸泡后冲洗，去除农药残留，确保食材卫生。
切菜展示，土豆切成薄片，厚度均匀，便于烹饪时熟透且口感一致。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746166" y="3316455"/>
            <a:ext cx="257862" cy="508884"/>
          </a:xfrm>
          <a:custGeom>
            <a:avLst/>
            <a:gdLst>
              <a:gd name="connsiteX0" fmla="*/ 3420 w 257862"/>
              <a:gd name="connsiteY0" fmla="*/ 0 h 508884"/>
              <a:gd name="connsiteX1" fmla="*/ 257862 w 257862"/>
              <a:gd name="connsiteY1" fmla="*/ 254442 h 508884"/>
              <a:gd name="connsiteX2" fmla="*/ 3420 w 257862"/>
              <a:gd name="connsiteY2" fmla="*/ 508884 h 508884"/>
              <a:gd name="connsiteX3" fmla="*/ 0 w 257862"/>
              <a:gd name="connsiteY3" fmla="*/ 508539 h 508884"/>
              <a:gd name="connsiteX4" fmla="*/ 0 w 257862"/>
              <a:gd name="connsiteY4" fmla="*/ 345 h 508884"/>
              <a:gd name="connsiteX5" fmla="*/ 3420 w 257862"/>
              <a:gd name="connsiteY5" fmla="*/ 0 h 508884"/>
            </a:gdLst>
            <a:ahLst/>
            <a:cxnLst/>
            <a:rect l="l" t="t" r="r" b="b"/>
            <a:pathLst>
              <a:path w="257862" h="508884">
                <a:moveTo>
                  <a:pt x="3420" y="0"/>
                </a:moveTo>
                <a:cubicBezTo>
                  <a:pt x="143944" y="0"/>
                  <a:pt x="257862" y="113918"/>
                  <a:pt x="257862" y="254442"/>
                </a:cubicBezTo>
                <a:cubicBezTo>
                  <a:pt x="257862" y="394966"/>
                  <a:pt x="143944" y="508884"/>
                  <a:pt x="3420" y="508884"/>
                </a:cubicBezTo>
                <a:lnTo>
                  <a:pt x="0" y="508539"/>
                </a:lnTo>
                <a:lnTo>
                  <a:pt x="0" y="345"/>
                </a:lnTo>
                <a:lnTo>
                  <a:pt x="3420" y="0"/>
                </a:lnTo>
                <a:close/>
              </a:path>
            </a:pathLst>
          </a:custGeom>
          <a:solidFill>
            <a:schemeClr val="accent2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746166" y="3030971"/>
            <a:ext cx="8686969" cy="1079852"/>
          </a:xfrm>
          <a:custGeom>
            <a:avLst/>
            <a:gdLst>
              <a:gd name="connsiteX0" fmla="*/ 56941 w 8686969"/>
              <a:gd name="connsiteY0" fmla="*/ 0 h 1079852"/>
              <a:gd name="connsiteX1" fmla="*/ 8630028 w 8686969"/>
              <a:gd name="connsiteY1" fmla="*/ 0 h 1079852"/>
              <a:gd name="connsiteX2" fmla="*/ 8686969 w 8686969"/>
              <a:gd name="connsiteY2" fmla="*/ 56941 h 1079852"/>
              <a:gd name="connsiteX3" fmla="*/ 8686969 w 8686969"/>
              <a:gd name="connsiteY3" fmla="*/ 1022911 h 1079852"/>
              <a:gd name="connsiteX4" fmla="*/ 8630028 w 8686969"/>
              <a:gd name="connsiteY4" fmla="*/ 1079852 h 1079852"/>
              <a:gd name="connsiteX5" fmla="*/ 56941 w 8686969"/>
              <a:gd name="connsiteY5" fmla="*/ 1079852 h 1079852"/>
              <a:gd name="connsiteX6" fmla="*/ 0 w 8686969"/>
              <a:gd name="connsiteY6" fmla="*/ 1022911 h 1079852"/>
              <a:gd name="connsiteX7" fmla="*/ 0 w 8686969"/>
              <a:gd name="connsiteY7" fmla="*/ 794023 h 1079852"/>
              <a:gd name="connsiteX8" fmla="*/ 3420 w 8686969"/>
              <a:gd name="connsiteY8" fmla="*/ 794368 h 1079852"/>
              <a:gd name="connsiteX9" fmla="*/ 257862 w 8686969"/>
              <a:gd name="connsiteY9" fmla="*/ 539926 h 1079852"/>
              <a:gd name="connsiteX10" fmla="*/ 3420 w 8686969"/>
              <a:gd name="connsiteY10" fmla="*/ 285484 h 1079852"/>
              <a:gd name="connsiteX11" fmla="*/ 0 w 8686969"/>
              <a:gd name="connsiteY11" fmla="*/ 285829 h 1079852"/>
              <a:gd name="connsiteX12" fmla="*/ 0 w 8686969"/>
              <a:gd name="connsiteY12" fmla="*/ 56941 h 1079852"/>
              <a:gd name="connsiteX13" fmla="*/ 56941 w 8686969"/>
              <a:gd name="connsiteY13" fmla="*/ 0 h 1079852"/>
            </a:gdLst>
            <a:ahLst/>
            <a:cxnLst/>
            <a:rect l="l" t="t" r="r" b="b"/>
            <a:pathLst>
              <a:path w="8686969" h="1079852">
                <a:moveTo>
                  <a:pt x="56941" y="0"/>
                </a:moveTo>
                <a:lnTo>
                  <a:pt x="8630028" y="0"/>
                </a:lnTo>
                <a:cubicBezTo>
                  <a:pt x="8661476" y="0"/>
                  <a:pt x="8686969" y="25493"/>
                  <a:pt x="8686969" y="56941"/>
                </a:cubicBezTo>
                <a:lnTo>
                  <a:pt x="8686969" y="1022911"/>
                </a:lnTo>
                <a:cubicBezTo>
                  <a:pt x="8686969" y="1054359"/>
                  <a:pt x="8661476" y="1079852"/>
                  <a:pt x="8630028" y="1079852"/>
                </a:cubicBezTo>
                <a:lnTo>
                  <a:pt x="56941" y="1079852"/>
                </a:lnTo>
                <a:cubicBezTo>
                  <a:pt x="25493" y="1079852"/>
                  <a:pt x="0" y="1054359"/>
                  <a:pt x="0" y="1022911"/>
                </a:cubicBezTo>
                <a:lnTo>
                  <a:pt x="0" y="794023"/>
                </a:lnTo>
                <a:lnTo>
                  <a:pt x="3420" y="794368"/>
                </a:lnTo>
                <a:cubicBezTo>
                  <a:pt x="143944" y="794368"/>
                  <a:pt x="257862" y="680450"/>
                  <a:pt x="257862" y="539926"/>
                </a:cubicBezTo>
                <a:cubicBezTo>
                  <a:pt x="257862" y="399402"/>
                  <a:pt x="143944" y="285484"/>
                  <a:pt x="3420" y="285484"/>
                </a:cubicBezTo>
                <a:lnTo>
                  <a:pt x="0" y="285829"/>
                </a:lnTo>
                <a:lnTo>
                  <a:pt x="0" y="56941"/>
                </a:lnTo>
                <a:cubicBezTo>
                  <a:pt x="0" y="25493"/>
                  <a:pt x="25493" y="0"/>
                  <a:pt x="56941" y="0"/>
                </a:cubicBezTo>
                <a:close/>
              </a:path>
            </a:pathLst>
          </a:cu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207651" y="3152290"/>
            <a:ext cx="8041879" cy="3144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切菜小技巧分享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207651" y="3538331"/>
            <a:ext cx="8041879" cy="4850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36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教授如何切出均匀的土豆片，使用切片器或刀具轻压，掌握力度和角度。
分享去除肉类腥味方法，用料酒、姜片腌制，或用柠檬汁浸泡，效果显著。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819591" y="4803348"/>
            <a:ext cx="257862" cy="508884"/>
          </a:xfrm>
          <a:custGeom>
            <a:avLst/>
            <a:gdLst>
              <a:gd name="connsiteX0" fmla="*/ 3420 w 257862"/>
              <a:gd name="connsiteY0" fmla="*/ 0 h 508884"/>
              <a:gd name="connsiteX1" fmla="*/ 257862 w 257862"/>
              <a:gd name="connsiteY1" fmla="*/ 254442 h 508884"/>
              <a:gd name="connsiteX2" fmla="*/ 3420 w 257862"/>
              <a:gd name="connsiteY2" fmla="*/ 508884 h 508884"/>
              <a:gd name="connsiteX3" fmla="*/ 0 w 257862"/>
              <a:gd name="connsiteY3" fmla="*/ 508539 h 508884"/>
              <a:gd name="connsiteX4" fmla="*/ 0 w 257862"/>
              <a:gd name="connsiteY4" fmla="*/ 345 h 508884"/>
              <a:gd name="connsiteX5" fmla="*/ 3420 w 257862"/>
              <a:gd name="connsiteY5" fmla="*/ 0 h 508884"/>
            </a:gdLst>
            <a:ahLst/>
            <a:cxnLst/>
            <a:rect l="l" t="t" r="r" b="b"/>
            <a:pathLst>
              <a:path w="257862" h="508884">
                <a:moveTo>
                  <a:pt x="3420" y="0"/>
                </a:moveTo>
                <a:cubicBezTo>
                  <a:pt x="143944" y="0"/>
                  <a:pt x="257862" y="113918"/>
                  <a:pt x="257862" y="254442"/>
                </a:cubicBezTo>
                <a:cubicBezTo>
                  <a:pt x="257862" y="394966"/>
                  <a:pt x="143944" y="508884"/>
                  <a:pt x="3420" y="508884"/>
                </a:cubicBezTo>
                <a:lnTo>
                  <a:pt x="0" y="508539"/>
                </a:lnTo>
                <a:lnTo>
                  <a:pt x="0" y="345"/>
                </a:lnTo>
                <a:lnTo>
                  <a:pt x="3420" y="0"/>
                </a:lnTo>
                <a:close/>
              </a:path>
            </a:pathLst>
          </a:custGeom>
          <a:solidFill>
            <a:schemeClr val="accent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819591" y="4517864"/>
            <a:ext cx="8686969" cy="1079852"/>
          </a:xfrm>
          <a:custGeom>
            <a:avLst/>
            <a:gdLst>
              <a:gd name="connsiteX0" fmla="*/ 56941 w 8686969"/>
              <a:gd name="connsiteY0" fmla="*/ 0 h 1079852"/>
              <a:gd name="connsiteX1" fmla="*/ 8630028 w 8686969"/>
              <a:gd name="connsiteY1" fmla="*/ 0 h 1079852"/>
              <a:gd name="connsiteX2" fmla="*/ 8686969 w 8686969"/>
              <a:gd name="connsiteY2" fmla="*/ 56941 h 1079852"/>
              <a:gd name="connsiteX3" fmla="*/ 8686969 w 8686969"/>
              <a:gd name="connsiteY3" fmla="*/ 1022911 h 1079852"/>
              <a:gd name="connsiteX4" fmla="*/ 8630028 w 8686969"/>
              <a:gd name="connsiteY4" fmla="*/ 1079852 h 1079852"/>
              <a:gd name="connsiteX5" fmla="*/ 56941 w 8686969"/>
              <a:gd name="connsiteY5" fmla="*/ 1079852 h 1079852"/>
              <a:gd name="connsiteX6" fmla="*/ 0 w 8686969"/>
              <a:gd name="connsiteY6" fmla="*/ 1022911 h 1079852"/>
              <a:gd name="connsiteX7" fmla="*/ 0 w 8686969"/>
              <a:gd name="connsiteY7" fmla="*/ 794023 h 1079852"/>
              <a:gd name="connsiteX8" fmla="*/ 3420 w 8686969"/>
              <a:gd name="connsiteY8" fmla="*/ 794368 h 1079852"/>
              <a:gd name="connsiteX9" fmla="*/ 257862 w 8686969"/>
              <a:gd name="connsiteY9" fmla="*/ 539926 h 1079852"/>
              <a:gd name="connsiteX10" fmla="*/ 3420 w 8686969"/>
              <a:gd name="connsiteY10" fmla="*/ 285484 h 1079852"/>
              <a:gd name="connsiteX11" fmla="*/ 0 w 8686969"/>
              <a:gd name="connsiteY11" fmla="*/ 285829 h 1079852"/>
              <a:gd name="connsiteX12" fmla="*/ 0 w 8686969"/>
              <a:gd name="connsiteY12" fmla="*/ 56941 h 1079852"/>
              <a:gd name="connsiteX13" fmla="*/ 56941 w 8686969"/>
              <a:gd name="connsiteY13" fmla="*/ 0 h 1079852"/>
            </a:gdLst>
            <a:ahLst/>
            <a:cxnLst/>
            <a:rect l="l" t="t" r="r" b="b"/>
            <a:pathLst>
              <a:path w="8686969" h="1079852">
                <a:moveTo>
                  <a:pt x="56941" y="0"/>
                </a:moveTo>
                <a:lnTo>
                  <a:pt x="8630028" y="0"/>
                </a:lnTo>
                <a:cubicBezTo>
                  <a:pt x="8661476" y="0"/>
                  <a:pt x="8686969" y="25493"/>
                  <a:pt x="8686969" y="56941"/>
                </a:cubicBezTo>
                <a:lnTo>
                  <a:pt x="8686969" y="1022911"/>
                </a:lnTo>
                <a:cubicBezTo>
                  <a:pt x="8686969" y="1054359"/>
                  <a:pt x="8661476" y="1079852"/>
                  <a:pt x="8630028" y="1079852"/>
                </a:cubicBezTo>
                <a:lnTo>
                  <a:pt x="56941" y="1079852"/>
                </a:lnTo>
                <a:cubicBezTo>
                  <a:pt x="25493" y="1079852"/>
                  <a:pt x="0" y="1054359"/>
                  <a:pt x="0" y="1022911"/>
                </a:cubicBezTo>
                <a:lnTo>
                  <a:pt x="0" y="794023"/>
                </a:lnTo>
                <a:lnTo>
                  <a:pt x="3420" y="794368"/>
                </a:lnTo>
                <a:cubicBezTo>
                  <a:pt x="143944" y="794368"/>
                  <a:pt x="257862" y="680450"/>
                  <a:pt x="257862" y="539926"/>
                </a:cubicBezTo>
                <a:cubicBezTo>
                  <a:pt x="257862" y="399402"/>
                  <a:pt x="143944" y="285484"/>
                  <a:pt x="3420" y="285484"/>
                </a:cubicBezTo>
                <a:lnTo>
                  <a:pt x="0" y="285829"/>
                </a:lnTo>
                <a:lnTo>
                  <a:pt x="0" y="56941"/>
                </a:lnTo>
                <a:cubicBezTo>
                  <a:pt x="0" y="25493"/>
                  <a:pt x="25493" y="0"/>
                  <a:pt x="56941" y="0"/>
                </a:cubicBezTo>
                <a:close/>
              </a:path>
            </a:pathLst>
          </a:cu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281076" y="4639183"/>
            <a:ext cx="8041879" cy="3144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食材预处理要点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281076" y="5025224"/>
            <a:ext cx="8041879" cy="4850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36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肉类提前解冻，放入冷藏室缓慢解冻，保持肉质鲜嫩，避免细菌滋生。
豆类提前浸泡，缩短烹饪时间，使其更易煮熟，口感更佳。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V="1">
            <a:off x="11146403" y="1130300"/>
            <a:ext cx="372497" cy="372497"/>
          </a:xfrm>
          <a:prstGeom prst="roundRect">
            <a:avLst>
              <a:gd name="adj" fmla="val 782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V="1">
            <a:off x="660401" y="5239910"/>
            <a:ext cx="425822" cy="425822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V="1">
            <a:off x="1091095" y="5708278"/>
            <a:ext cx="425822" cy="425822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7945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食材处理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0" y="419734"/>
            <a:ext cx="428561" cy="121453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5400000">
            <a:off x="-145315" y="292497"/>
            <a:ext cx="719190" cy="134200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做饭流程 - 烹饪过程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图文展示火候控制，如炒菜用大火快炒，炖菜用小火慢炖，突出火候重要性。
调料添加顺序，先放盐、酱油调味，后放鸡精提鲜，确保菜品味道层次分明。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特写油温控制，油面微微冒烟时下食材，保证食材不糊且易熟。
翻炒动作展示，快速均匀翻炒，使食材受热均匀，口感一致。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特写图片突出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炖煮时盖好锅盖，保持温度和水分，让食材充分吸收汤汁，入味。
烹饪海鲜时，控制时间，避免过熟，保持鲜嫩口感。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烹饪技巧总结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关键步骤展示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7945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烹饪步骤详解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0" y="419734"/>
            <a:ext cx="428561" cy="121453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-145315" y="292497"/>
            <a:ext cx="719190" cy="134200"/>
          </a:xfrm>
          <a:prstGeom prst="rect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miter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22AEFF"/>
      </a:accent1>
      <a:accent2>
        <a:srgbClr val="4EB830"/>
      </a:accent2>
      <a:accent3>
        <a:srgbClr val="FFC000"/>
      </a:accent3>
      <a:accent4>
        <a:srgbClr val="EF3B03"/>
      </a:accent4>
      <a:accent5>
        <a:srgbClr val="4AB5C4"/>
      </a:accent5>
      <a:accent6>
        <a:srgbClr val="8AB833"/>
      </a:accent6>
      <a:hlink>
        <a:srgbClr val="6B9F25"/>
      </a:hlink>
      <a:folHlink>
        <a:srgbClr val="BA6906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1746</Words>
  <Application>WPS 演示</Application>
  <PresentationFormat/>
  <Paragraphs>216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</vt:lpstr>
      <vt:lpstr>宋体</vt:lpstr>
      <vt:lpstr>Wingdings</vt:lpstr>
      <vt:lpstr>Source Han Sans CN Regular</vt:lpstr>
      <vt:lpstr>Source Han Sans</vt:lpstr>
      <vt:lpstr>OPPOSans H</vt:lpstr>
      <vt:lpstr>OPPOSans M</vt:lpstr>
      <vt:lpstr>Source Han Sans CN Bold</vt:lpstr>
      <vt:lpstr>等线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Smile°凉城丶</cp:lastModifiedBy>
  <cp:revision>2</cp:revision>
  <dcterms:created xsi:type="dcterms:W3CDTF">2025-05-05T10:27:00Z</dcterms:created>
  <dcterms:modified xsi:type="dcterms:W3CDTF">2025-05-05T10:27:47Z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4988DA50BC504CE8BAB0B7AA5E3CC1F5_13</vt:lpwstr>
  </property>
  <property fmtid="{D5CDD505-2E9C-101B-9397-08002B2CF9AE}" pid="3" name="KSOProductBuildVer">
    <vt:lpwstr>2052-12.1.0.20784</vt:lpwstr>
  </property>
</Properties>
</file>